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7" r:id="rId2"/>
  </p:sldMasterIdLst>
  <p:notesMasterIdLst>
    <p:notesMasterId r:id="rId62"/>
  </p:notesMasterIdLst>
  <p:sldIdLst>
    <p:sldId id="443" r:id="rId3"/>
    <p:sldId id="460" r:id="rId4"/>
    <p:sldId id="523" r:id="rId5"/>
    <p:sldId id="553" r:id="rId6"/>
    <p:sldId id="556" r:id="rId7"/>
    <p:sldId id="533" r:id="rId8"/>
    <p:sldId id="530" r:id="rId9"/>
    <p:sldId id="555" r:id="rId10"/>
    <p:sldId id="531" r:id="rId11"/>
    <p:sldId id="554" r:id="rId12"/>
    <p:sldId id="557" r:id="rId13"/>
    <p:sldId id="534" r:id="rId14"/>
    <p:sldId id="535" r:id="rId15"/>
    <p:sldId id="558" r:id="rId16"/>
    <p:sldId id="559" r:id="rId17"/>
    <p:sldId id="536" r:id="rId18"/>
    <p:sldId id="560" r:id="rId19"/>
    <p:sldId id="537" r:id="rId20"/>
    <p:sldId id="561" r:id="rId21"/>
    <p:sldId id="562" r:id="rId22"/>
    <p:sldId id="564" r:id="rId23"/>
    <p:sldId id="563" r:id="rId24"/>
    <p:sldId id="565" r:id="rId25"/>
    <p:sldId id="566" r:id="rId26"/>
    <p:sldId id="569" r:id="rId27"/>
    <p:sldId id="568" r:id="rId28"/>
    <p:sldId id="567" r:id="rId29"/>
    <p:sldId id="476" r:id="rId30"/>
    <p:sldId id="477" r:id="rId31"/>
    <p:sldId id="478" r:id="rId32"/>
    <p:sldId id="511" r:id="rId33"/>
    <p:sldId id="570" r:id="rId34"/>
    <p:sldId id="585" r:id="rId35"/>
    <p:sldId id="538" r:id="rId36"/>
    <p:sldId id="508" r:id="rId37"/>
    <p:sldId id="509" r:id="rId38"/>
    <p:sldId id="510" r:id="rId39"/>
    <p:sldId id="571" r:id="rId40"/>
    <p:sldId id="512" r:id="rId41"/>
    <p:sldId id="584" r:id="rId42"/>
    <p:sldId id="506" r:id="rId43"/>
    <p:sldId id="572" r:id="rId44"/>
    <p:sldId id="573" r:id="rId45"/>
    <p:sldId id="574" r:id="rId46"/>
    <p:sldId id="447" r:id="rId47"/>
    <p:sldId id="575" r:id="rId48"/>
    <p:sldId id="581" r:id="rId49"/>
    <p:sldId id="583" r:id="rId50"/>
    <p:sldId id="576" r:id="rId51"/>
    <p:sldId id="578" r:id="rId52"/>
    <p:sldId id="577" r:id="rId53"/>
    <p:sldId id="580" r:id="rId54"/>
    <p:sldId id="579" r:id="rId55"/>
    <p:sldId id="582" r:id="rId56"/>
    <p:sldId id="586" r:id="rId57"/>
    <p:sldId id="587" r:id="rId58"/>
    <p:sldId id="588" r:id="rId59"/>
    <p:sldId id="589" r:id="rId60"/>
    <p:sldId id="549"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100"/>
    <a:srgbClr val="3E6FAD"/>
    <a:srgbClr val="FA750F"/>
    <a:srgbClr val="C21A01"/>
    <a:srgbClr val="0BAE9D"/>
    <a:srgbClr val="00B050"/>
    <a:srgbClr val="11FFE4"/>
    <a:srgbClr val="B8E8B9"/>
    <a:srgbClr val="A56827"/>
    <a:srgbClr val="3D26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18" autoAdjust="0"/>
    <p:restoredTop sz="92344" autoAdjust="0"/>
  </p:normalViewPr>
  <p:slideViewPr>
    <p:cSldViewPr snapToGrid="0" snapToObjects="1">
      <p:cViewPr varScale="1">
        <p:scale>
          <a:sx n="120" d="100"/>
          <a:sy n="120" d="100"/>
        </p:scale>
        <p:origin x="181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B4CEE3-775B-7849-A090-0455303A9EA1}"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B9B5EDC9-9888-B44B-81D9-D09D4ECD4D5C}">
      <dgm:prSet phldrT="[Text]"/>
      <dgm:spPr/>
      <dgm:t>
        <a:bodyPr/>
        <a:lstStyle/>
        <a:p>
          <a:r>
            <a:rPr lang="en-US" dirty="0"/>
            <a:t>Control your emotions</a:t>
          </a:r>
        </a:p>
      </dgm:t>
    </dgm:pt>
    <dgm:pt modelId="{6473802D-F613-9544-BF9B-41C979407CD7}" type="parTrans" cxnId="{0A511263-951B-0F4F-879D-C8206C013B26}">
      <dgm:prSet/>
      <dgm:spPr/>
      <dgm:t>
        <a:bodyPr/>
        <a:lstStyle/>
        <a:p>
          <a:endParaRPr lang="en-US"/>
        </a:p>
      </dgm:t>
    </dgm:pt>
    <dgm:pt modelId="{8E4B4DD3-EBB6-1748-983A-B23D9D3CB43E}" type="sibTrans" cxnId="{0A511263-951B-0F4F-879D-C8206C013B26}">
      <dgm:prSet/>
      <dgm:spPr/>
      <dgm:t>
        <a:bodyPr/>
        <a:lstStyle/>
        <a:p>
          <a:endParaRPr lang="en-US"/>
        </a:p>
      </dgm:t>
    </dgm:pt>
    <dgm:pt modelId="{0C43041D-1BFD-DF48-A558-A6AAF0A0656C}">
      <dgm:prSet phldrT="[Text]" custT="1"/>
      <dgm:spPr/>
      <dgm:t>
        <a:bodyPr/>
        <a:lstStyle/>
        <a:p>
          <a:r>
            <a:rPr lang="en-US" sz="2000" dirty="0"/>
            <a:t>Boys don’t cry, Suck it up, Push it down</a:t>
          </a:r>
        </a:p>
      </dgm:t>
    </dgm:pt>
    <dgm:pt modelId="{E5F3CB1E-A114-3547-8F30-F27659A59C49}" type="parTrans" cxnId="{C98D1C2B-C3F2-CE42-AD37-8B33838047EB}">
      <dgm:prSet/>
      <dgm:spPr/>
      <dgm:t>
        <a:bodyPr/>
        <a:lstStyle/>
        <a:p>
          <a:endParaRPr lang="en-US"/>
        </a:p>
      </dgm:t>
    </dgm:pt>
    <dgm:pt modelId="{F7004506-33FF-6643-A851-08BBD933C605}" type="sibTrans" cxnId="{C98D1C2B-C3F2-CE42-AD37-8B33838047EB}">
      <dgm:prSet/>
      <dgm:spPr/>
      <dgm:t>
        <a:bodyPr/>
        <a:lstStyle/>
        <a:p>
          <a:endParaRPr lang="en-US"/>
        </a:p>
      </dgm:t>
    </dgm:pt>
    <dgm:pt modelId="{DE1B3D6F-6D64-EC45-8306-D7EE131004E7}">
      <dgm:prSet phldrT="[Text]"/>
      <dgm:spPr/>
      <dgm:t>
        <a:bodyPr/>
        <a:lstStyle/>
        <a:p>
          <a:r>
            <a:rPr lang="en-US" dirty="0"/>
            <a:t>Distance from emotions</a:t>
          </a:r>
        </a:p>
      </dgm:t>
    </dgm:pt>
    <dgm:pt modelId="{FFF56AC5-0BCE-0747-AAA8-B3C95F9B5605}" type="parTrans" cxnId="{BA6C26C9-5B61-EB42-9B9A-9BD99DF7C437}">
      <dgm:prSet/>
      <dgm:spPr/>
      <dgm:t>
        <a:bodyPr/>
        <a:lstStyle/>
        <a:p>
          <a:endParaRPr lang="en-US"/>
        </a:p>
      </dgm:t>
    </dgm:pt>
    <dgm:pt modelId="{64159736-E75B-5D44-9A30-EECD3C6B407A}" type="sibTrans" cxnId="{BA6C26C9-5B61-EB42-9B9A-9BD99DF7C437}">
      <dgm:prSet/>
      <dgm:spPr/>
      <dgm:t>
        <a:bodyPr/>
        <a:lstStyle/>
        <a:p>
          <a:endParaRPr lang="en-US"/>
        </a:p>
      </dgm:t>
    </dgm:pt>
    <dgm:pt modelId="{4EA968D8-153D-0E4C-866F-4CC27A39A32A}">
      <dgm:prSet phldrT="[Text]"/>
      <dgm:spPr/>
      <dgm:t>
        <a:bodyPr/>
        <a:lstStyle/>
        <a:p>
          <a:r>
            <a:rPr lang="en-US" dirty="0"/>
            <a:t>Lose touch with one’s feelings (what they are, what they mean)</a:t>
          </a:r>
        </a:p>
      </dgm:t>
    </dgm:pt>
    <dgm:pt modelId="{8DB88FAF-408D-D347-8A28-0DF8180B7221}" type="parTrans" cxnId="{50462897-74B8-4048-BAD4-150EBF4644B2}">
      <dgm:prSet/>
      <dgm:spPr/>
      <dgm:t>
        <a:bodyPr/>
        <a:lstStyle/>
        <a:p>
          <a:endParaRPr lang="en-US"/>
        </a:p>
      </dgm:t>
    </dgm:pt>
    <dgm:pt modelId="{D366AD8B-4993-5D40-BE72-8EB4F194B974}" type="sibTrans" cxnId="{50462897-74B8-4048-BAD4-150EBF4644B2}">
      <dgm:prSet/>
      <dgm:spPr/>
      <dgm:t>
        <a:bodyPr/>
        <a:lstStyle/>
        <a:p>
          <a:endParaRPr lang="en-US"/>
        </a:p>
      </dgm:t>
    </dgm:pt>
    <dgm:pt modelId="{E38A5944-27CF-1F4C-96DF-95F5FC70D71F}">
      <dgm:prSet phldrT="[Text]"/>
      <dgm:spPr/>
      <dgm:t>
        <a:bodyPr/>
        <a:lstStyle/>
        <a:p>
          <a:r>
            <a:rPr lang="en-US" dirty="0"/>
            <a:t>Impaired emotion regulation</a:t>
          </a:r>
        </a:p>
      </dgm:t>
    </dgm:pt>
    <dgm:pt modelId="{EFD72443-D3EF-A541-B69E-9208E0489D14}" type="parTrans" cxnId="{339C5E61-B4BD-2A4D-BE53-C82222675372}">
      <dgm:prSet/>
      <dgm:spPr/>
      <dgm:t>
        <a:bodyPr/>
        <a:lstStyle/>
        <a:p>
          <a:endParaRPr lang="en-US"/>
        </a:p>
      </dgm:t>
    </dgm:pt>
    <dgm:pt modelId="{72A93040-27F9-6145-B176-E30C722F396B}" type="sibTrans" cxnId="{339C5E61-B4BD-2A4D-BE53-C82222675372}">
      <dgm:prSet/>
      <dgm:spPr/>
      <dgm:t>
        <a:bodyPr/>
        <a:lstStyle/>
        <a:p>
          <a:endParaRPr lang="en-US"/>
        </a:p>
      </dgm:t>
    </dgm:pt>
    <dgm:pt modelId="{43B00E09-F668-5241-923C-6A86D7100A65}">
      <dgm:prSet phldrT="[Text]" custT="1"/>
      <dgm:spPr/>
      <dgm:t>
        <a:bodyPr/>
        <a:lstStyle/>
        <a:p>
          <a:r>
            <a:rPr lang="en-US" sz="2000" dirty="0"/>
            <a:t>Recognition and management of distress are impeded</a:t>
          </a:r>
        </a:p>
      </dgm:t>
    </dgm:pt>
    <dgm:pt modelId="{422D159C-1CAB-4142-81C0-44183CA5D3D7}" type="parTrans" cxnId="{435B0560-971E-7544-A9D7-19A0F90CFAA4}">
      <dgm:prSet/>
      <dgm:spPr/>
      <dgm:t>
        <a:bodyPr/>
        <a:lstStyle/>
        <a:p>
          <a:endParaRPr lang="en-US"/>
        </a:p>
      </dgm:t>
    </dgm:pt>
    <dgm:pt modelId="{7276170E-23F6-334D-B5A2-105FD9D632E1}" type="sibTrans" cxnId="{435B0560-971E-7544-A9D7-19A0F90CFAA4}">
      <dgm:prSet/>
      <dgm:spPr/>
      <dgm:t>
        <a:bodyPr/>
        <a:lstStyle/>
        <a:p>
          <a:endParaRPr lang="en-US"/>
        </a:p>
      </dgm:t>
    </dgm:pt>
    <dgm:pt modelId="{14B10EC5-91A0-F24F-AA3A-4614E5103DF1}" type="pres">
      <dgm:prSet presAssocID="{2FB4CEE3-775B-7849-A090-0455303A9EA1}" presName="rootnode" presStyleCnt="0">
        <dgm:presLayoutVars>
          <dgm:chMax/>
          <dgm:chPref/>
          <dgm:dir/>
          <dgm:animLvl val="lvl"/>
        </dgm:presLayoutVars>
      </dgm:prSet>
      <dgm:spPr/>
    </dgm:pt>
    <dgm:pt modelId="{EE93039E-CD9C-7342-932E-DC116C5A9945}" type="pres">
      <dgm:prSet presAssocID="{B9B5EDC9-9888-B44B-81D9-D09D4ECD4D5C}" presName="composite" presStyleCnt="0"/>
      <dgm:spPr/>
    </dgm:pt>
    <dgm:pt modelId="{D9F1B226-1EFB-7544-8E9C-B81B9C8FB0D1}" type="pres">
      <dgm:prSet presAssocID="{B9B5EDC9-9888-B44B-81D9-D09D4ECD4D5C}" presName="bentUpArrow1" presStyleLbl="alignImgPlace1" presStyleIdx="0" presStyleCnt="2"/>
      <dgm:spPr/>
    </dgm:pt>
    <dgm:pt modelId="{1FC99803-EF77-9B4E-842E-6DFEC5543026}" type="pres">
      <dgm:prSet presAssocID="{B9B5EDC9-9888-B44B-81D9-D09D4ECD4D5C}" presName="ParentText" presStyleLbl="node1" presStyleIdx="0" presStyleCnt="3" custLinFactNeighborX="-20754" custLinFactNeighborY="-1882">
        <dgm:presLayoutVars>
          <dgm:chMax val="1"/>
          <dgm:chPref val="1"/>
          <dgm:bulletEnabled val="1"/>
        </dgm:presLayoutVars>
      </dgm:prSet>
      <dgm:spPr/>
    </dgm:pt>
    <dgm:pt modelId="{5DCDC683-E3DD-1B4C-B5AF-B9379E74DBAE}" type="pres">
      <dgm:prSet presAssocID="{B9B5EDC9-9888-B44B-81D9-D09D4ECD4D5C}" presName="ChildText" presStyleLbl="revTx" presStyleIdx="0" presStyleCnt="3" custScaleX="156708" custScaleY="96952">
        <dgm:presLayoutVars>
          <dgm:chMax val="0"/>
          <dgm:chPref val="0"/>
          <dgm:bulletEnabled val="1"/>
        </dgm:presLayoutVars>
      </dgm:prSet>
      <dgm:spPr/>
    </dgm:pt>
    <dgm:pt modelId="{FF34A8CF-03C0-984F-B358-AF0AFED2A21B}" type="pres">
      <dgm:prSet presAssocID="{8E4B4DD3-EBB6-1748-983A-B23D9D3CB43E}" presName="sibTrans" presStyleCnt="0"/>
      <dgm:spPr/>
    </dgm:pt>
    <dgm:pt modelId="{7D33B405-CE63-F04B-A061-6E0B5686CD11}" type="pres">
      <dgm:prSet presAssocID="{DE1B3D6F-6D64-EC45-8306-D7EE131004E7}" presName="composite" presStyleCnt="0"/>
      <dgm:spPr/>
    </dgm:pt>
    <dgm:pt modelId="{421B4C69-BE27-3D45-A104-274398BB6472}" type="pres">
      <dgm:prSet presAssocID="{DE1B3D6F-6D64-EC45-8306-D7EE131004E7}" presName="bentUpArrow1" presStyleLbl="alignImgPlace1" presStyleIdx="1" presStyleCnt="2"/>
      <dgm:spPr/>
    </dgm:pt>
    <dgm:pt modelId="{2FF1B3DF-7574-F346-AC7F-7EC0AF6D0A34}" type="pres">
      <dgm:prSet presAssocID="{DE1B3D6F-6D64-EC45-8306-D7EE131004E7}" presName="ParentText" presStyleLbl="node1" presStyleIdx="1" presStyleCnt="3" custLinFactNeighborX="-9579">
        <dgm:presLayoutVars>
          <dgm:chMax val="1"/>
          <dgm:chPref val="1"/>
          <dgm:bulletEnabled val="1"/>
        </dgm:presLayoutVars>
      </dgm:prSet>
      <dgm:spPr/>
    </dgm:pt>
    <dgm:pt modelId="{B3694E34-E231-FC48-B2DE-0CED1BC7D77E}" type="pres">
      <dgm:prSet presAssocID="{DE1B3D6F-6D64-EC45-8306-D7EE131004E7}" presName="ChildText" presStyleLbl="revTx" presStyleIdx="1" presStyleCnt="3" custScaleX="197216" custLinFactNeighborX="37316" custLinFactNeighborY="-3762">
        <dgm:presLayoutVars>
          <dgm:chMax val="0"/>
          <dgm:chPref val="0"/>
          <dgm:bulletEnabled val="1"/>
        </dgm:presLayoutVars>
      </dgm:prSet>
      <dgm:spPr/>
    </dgm:pt>
    <dgm:pt modelId="{5540EE74-9B82-FD45-81D7-1386CA15ECB6}" type="pres">
      <dgm:prSet presAssocID="{64159736-E75B-5D44-9A30-EECD3C6B407A}" presName="sibTrans" presStyleCnt="0"/>
      <dgm:spPr/>
    </dgm:pt>
    <dgm:pt modelId="{8F8E713A-33BA-F74B-9575-A31E83A6EF6C}" type="pres">
      <dgm:prSet presAssocID="{E38A5944-27CF-1F4C-96DF-95F5FC70D71F}" presName="composite" presStyleCnt="0"/>
      <dgm:spPr/>
    </dgm:pt>
    <dgm:pt modelId="{F99FAE34-186D-2C4C-8237-7B39EBF517B7}" type="pres">
      <dgm:prSet presAssocID="{E38A5944-27CF-1F4C-96DF-95F5FC70D71F}" presName="ParentText" presStyleLbl="node1" presStyleIdx="2" presStyleCnt="3" custLinFactNeighborX="-10111" custLinFactNeighborY="1882">
        <dgm:presLayoutVars>
          <dgm:chMax val="1"/>
          <dgm:chPref val="1"/>
          <dgm:bulletEnabled val="1"/>
        </dgm:presLayoutVars>
      </dgm:prSet>
      <dgm:spPr/>
    </dgm:pt>
    <dgm:pt modelId="{40418935-CBBF-D441-B960-C2A4DB399B3A}" type="pres">
      <dgm:prSet presAssocID="{E38A5944-27CF-1F4C-96DF-95F5FC70D71F}" presName="FinalChildText" presStyleLbl="revTx" presStyleIdx="2" presStyleCnt="3" custScaleX="170104" custLinFactNeighborX="27072" custLinFactNeighborY="-941">
        <dgm:presLayoutVars>
          <dgm:chMax val="0"/>
          <dgm:chPref val="0"/>
          <dgm:bulletEnabled val="1"/>
        </dgm:presLayoutVars>
      </dgm:prSet>
      <dgm:spPr/>
    </dgm:pt>
  </dgm:ptLst>
  <dgm:cxnLst>
    <dgm:cxn modelId="{6CC9530B-9E2B-8A40-85F6-C8FBCA4B63C3}" type="presOf" srcId="{E38A5944-27CF-1F4C-96DF-95F5FC70D71F}" destId="{F99FAE34-186D-2C4C-8237-7B39EBF517B7}" srcOrd="0" destOrd="0" presId="urn:microsoft.com/office/officeart/2005/8/layout/StepDownProcess"/>
    <dgm:cxn modelId="{1586A50B-8A52-B74C-94F4-DA747AF01DD5}" type="presOf" srcId="{B9B5EDC9-9888-B44B-81D9-D09D4ECD4D5C}" destId="{1FC99803-EF77-9B4E-842E-6DFEC5543026}" srcOrd="0" destOrd="0" presId="urn:microsoft.com/office/officeart/2005/8/layout/StepDownProcess"/>
    <dgm:cxn modelId="{B52AE61C-364C-EF4D-96F7-66CA729C548E}" type="presOf" srcId="{DE1B3D6F-6D64-EC45-8306-D7EE131004E7}" destId="{2FF1B3DF-7574-F346-AC7F-7EC0AF6D0A34}" srcOrd="0" destOrd="0" presId="urn:microsoft.com/office/officeart/2005/8/layout/StepDownProcess"/>
    <dgm:cxn modelId="{C98D1C2B-C3F2-CE42-AD37-8B33838047EB}" srcId="{B9B5EDC9-9888-B44B-81D9-D09D4ECD4D5C}" destId="{0C43041D-1BFD-DF48-A558-A6AAF0A0656C}" srcOrd="0" destOrd="0" parTransId="{E5F3CB1E-A114-3547-8F30-F27659A59C49}" sibTransId="{F7004506-33FF-6643-A851-08BBD933C605}"/>
    <dgm:cxn modelId="{E878F733-F3AD-1540-A7BE-1F848E58E191}" type="presOf" srcId="{43B00E09-F668-5241-923C-6A86D7100A65}" destId="{40418935-CBBF-D441-B960-C2A4DB399B3A}" srcOrd="0" destOrd="0" presId="urn:microsoft.com/office/officeart/2005/8/layout/StepDownProcess"/>
    <dgm:cxn modelId="{0FC15459-CED7-F349-8470-4B7F119794F3}" type="presOf" srcId="{4EA968D8-153D-0E4C-866F-4CC27A39A32A}" destId="{B3694E34-E231-FC48-B2DE-0CED1BC7D77E}" srcOrd="0" destOrd="0" presId="urn:microsoft.com/office/officeart/2005/8/layout/StepDownProcess"/>
    <dgm:cxn modelId="{435B0560-971E-7544-A9D7-19A0F90CFAA4}" srcId="{E38A5944-27CF-1F4C-96DF-95F5FC70D71F}" destId="{43B00E09-F668-5241-923C-6A86D7100A65}" srcOrd="0" destOrd="0" parTransId="{422D159C-1CAB-4142-81C0-44183CA5D3D7}" sibTransId="{7276170E-23F6-334D-B5A2-105FD9D632E1}"/>
    <dgm:cxn modelId="{339C5E61-B4BD-2A4D-BE53-C82222675372}" srcId="{2FB4CEE3-775B-7849-A090-0455303A9EA1}" destId="{E38A5944-27CF-1F4C-96DF-95F5FC70D71F}" srcOrd="2" destOrd="0" parTransId="{EFD72443-D3EF-A541-B69E-9208E0489D14}" sibTransId="{72A93040-27F9-6145-B176-E30C722F396B}"/>
    <dgm:cxn modelId="{0A511263-951B-0F4F-879D-C8206C013B26}" srcId="{2FB4CEE3-775B-7849-A090-0455303A9EA1}" destId="{B9B5EDC9-9888-B44B-81D9-D09D4ECD4D5C}" srcOrd="0" destOrd="0" parTransId="{6473802D-F613-9544-BF9B-41C979407CD7}" sibTransId="{8E4B4DD3-EBB6-1748-983A-B23D9D3CB43E}"/>
    <dgm:cxn modelId="{50462897-74B8-4048-BAD4-150EBF4644B2}" srcId="{DE1B3D6F-6D64-EC45-8306-D7EE131004E7}" destId="{4EA968D8-153D-0E4C-866F-4CC27A39A32A}" srcOrd="0" destOrd="0" parTransId="{8DB88FAF-408D-D347-8A28-0DF8180B7221}" sibTransId="{D366AD8B-4993-5D40-BE72-8EB4F194B974}"/>
    <dgm:cxn modelId="{BA6C26C9-5B61-EB42-9B9A-9BD99DF7C437}" srcId="{2FB4CEE3-775B-7849-A090-0455303A9EA1}" destId="{DE1B3D6F-6D64-EC45-8306-D7EE131004E7}" srcOrd="1" destOrd="0" parTransId="{FFF56AC5-0BCE-0747-AAA8-B3C95F9B5605}" sibTransId="{64159736-E75B-5D44-9A30-EECD3C6B407A}"/>
    <dgm:cxn modelId="{B7102CE3-C563-9340-BE53-F19FFB884773}" type="presOf" srcId="{0C43041D-1BFD-DF48-A558-A6AAF0A0656C}" destId="{5DCDC683-E3DD-1B4C-B5AF-B9379E74DBAE}" srcOrd="0" destOrd="0" presId="urn:microsoft.com/office/officeart/2005/8/layout/StepDownProcess"/>
    <dgm:cxn modelId="{861C74EA-7DEC-5444-957A-9D84C16AD483}" type="presOf" srcId="{2FB4CEE3-775B-7849-A090-0455303A9EA1}" destId="{14B10EC5-91A0-F24F-AA3A-4614E5103DF1}" srcOrd="0" destOrd="0" presId="urn:microsoft.com/office/officeart/2005/8/layout/StepDownProcess"/>
    <dgm:cxn modelId="{3F727CCD-594E-D140-B0DC-EE0678191A7B}" type="presParOf" srcId="{14B10EC5-91A0-F24F-AA3A-4614E5103DF1}" destId="{EE93039E-CD9C-7342-932E-DC116C5A9945}" srcOrd="0" destOrd="0" presId="urn:microsoft.com/office/officeart/2005/8/layout/StepDownProcess"/>
    <dgm:cxn modelId="{D86A5C27-EDBB-D641-A823-30EF13DF9847}" type="presParOf" srcId="{EE93039E-CD9C-7342-932E-DC116C5A9945}" destId="{D9F1B226-1EFB-7544-8E9C-B81B9C8FB0D1}" srcOrd="0" destOrd="0" presId="urn:microsoft.com/office/officeart/2005/8/layout/StepDownProcess"/>
    <dgm:cxn modelId="{AB654EED-A9F6-EE46-B1E4-93D8C803B02B}" type="presParOf" srcId="{EE93039E-CD9C-7342-932E-DC116C5A9945}" destId="{1FC99803-EF77-9B4E-842E-6DFEC5543026}" srcOrd="1" destOrd="0" presId="urn:microsoft.com/office/officeart/2005/8/layout/StepDownProcess"/>
    <dgm:cxn modelId="{B8D3A480-575B-D248-9415-C881A203926D}" type="presParOf" srcId="{EE93039E-CD9C-7342-932E-DC116C5A9945}" destId="{5DCDC683-E3DD-1B4C-B5AF-B9379E74DBAE}" srcOrd="2" destOrd="0" presId="urn:microsoft.com/office/officeart/2005/8/layout/StepDownProcess"/>
    <dgm:cxn modelId="{4E5BE042-0879-C74F-BC1A-0D51C818ADD9}" type="presParOf" srcId="{14B10EC5-91A0-F24F-AA3A-4614E5103DF1}" destId="{FF34A8CF-03C0-984F-B358-AF0AFED2A21B}" srcOrd="1" destOrd="0" presId="urn:microsoft.com/office/officeart/2005/8/layout/StepDownProcess"/>
    <dgm:cxn modelId="{D77E115E-AFB1-B343-AD3B-162D8FBB33AA}" type="presParOf" srcId="{14B10EC5-91A0-F24F-AA3A-4614E5103DF1}" destId="{7D33B405-CE63-F04B-A061-6E0B5686CD11}" srcOrd="2" destOrd="0" presId="urn:microsoft.com/office/officeart/2005/8/layout/StepDownProcess"/>
    <dgm:cxn modelId="{7888A776-779E-4646-A7D8-C02F0B9623BC}" type="presParOf" srcId="{7D33B405-CE63-F04B-A061-6E0B5686CD11}" destId="{421B4C69-BE27-3D45-A104-274398BB6472}" srcOrd="0" destOrd="0" presId="urn:microsoft.com/office/officeart/2005/8/layout/StepDownProcess"/>
    <dgm:cxn modelId="{A6C7F174-61FF-0543-8489-80B85961170E}" type="presParOf" srcId="{7D33B405-CE63-F04B-A061-6E0B5686CD11}" destId="{2FF1B3DF-7574-F346-AC7F-7EC0AF6D0A34}" srcOrd="1" destOrd="0" presId="urn:microsoft.com/office/officeart/2005/8/layout/StepDownProcess"/>
    <dgm:cxn modelId="{A08A4F5E-D20C-C84C-A548-CCD4EF155337}" type="presParOf" srcId="{7D33B405-CE63-F04B-A061-6E0B5686CD11}" destId="{B3694E34-E231-FC48-B2DE-0CED1BC7D77E}" srcOrd="2" destOrd="0" presId="urn:microsoft.com/office/officeart/2005/8/layout/StepDownProcess"/>
    <dgm:cxn modelId="{AE94EE61-0392-3F49-9A40-AB3E3079EBE4}" type="presParOf" srcId="{14B10EC5-91A0-F24F-AA3A-4614E5103DF1}" destId="{5540EE74-9B82-FD45-81D7-1386CA15ECB6}" srcOrd="3" destOrd="0" presId="urn:microsoft.com/office/officeart/2005/8/layout/StepDownProcess"/>
    <dgm:cxn modelId="{7896BC93-B0C0-2B44-A456-BC2094403860}" type="presParOf" srcId="{14B10EC5-91A0-F24F-AA3A-4614E5103DF1}" destId="{8F8E713A-33BA-F74B-9575-A31E83A6EF6C}" srcOrd="4" destOrd="0" presId="urn:microsoft.com/office/officeart/2005/8/layout/StepDownProcess"/>
    <dgm:cxn modelId="{BA94C7A9-BE1B-224F-826A-B9EF63CCA602}" type="presParOf" srcId="{8F8E713A-33BA-F74B-9575-A31E83A6EF6C}" destId="{F99FAE34-186D-2C4C-8237-7B39EBF517B7}" srcOrd="0" destOrd="0" presId="urn:microsoft.com/office/officeart/2005/8/layout/StepDownProcess"/>
    <dgm:cxn modelId="{65018ACD-4C2D-E541-A25D-00453BECA055}" type="presParOf" srcId="{8F8E713A-33BA-F74B-9575-A31E83A6EF6C}" destId="{40418935-CBBF-D441-B960-C2A4DB399B3A}"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160889-C2C5-9A49-89A8-886559F7AC00}"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5CC6D861-97B9-CF41-A86C-DEE6E8617F3A}">
      <dgm:prSet phldrT="[Text]"/>
      <dgm:spPr/>
      <dgm:t>
        <a:bodyPr/>
        <a:lstStyle/>
        <a:p>
          <a:r>
            <a:rPr lang="en-US" dirty="0"/>
            <a:t>“Stress”</a:t>
          </a:r>
        </a:p>
      </dgm:t>
    </dgm:pt>
    <dgm:pt modelId="{46EC5BDF-FF24-5741-9393-4F1D06E5869E}" type="parTrans" cxnId="{1D8F99CD-0A2F-924E-9A90-B174565AFF02}">
      <dgm:prSet/>
      <dgm:spPr/>
      <dgm:t>
        <a:bodyPr/>
        <a:lstStyle/>
        <a:p>
          <a:endParaRPr lang="en-US"/>
        </a:p>
      </dgm:t>
    </dgm:pt>
    <dgm:pt modelId="{EBE5F3B9-89D6-A848-8B26-835D049488F6}" type="sibTrans" cxnId="{1D8F99CD-0A2F-924E-9A90-B174565AFF02}">
      <dgm:prSet/>
      <dgm:spPr/>
      <dgm:t>
        <a:bodyPr/>
        <a:lstStyle/>
        <a:p>
          <a:endParaRPr lang="en-US"/>
        </a:p>
      </dgm:t>
    </dgm:pt>
    <dgm:pt modelId="{B0F5361C-9218-AD4C-AC44-F2109187DE38}">
      <dgm:prSet phldrT="[Text]"/>
      <dgm:spPr/>
      <dgm:t>
        <a:bodyPr/>
        <a:lstStyle/>
        <a:p>
          <a:r>
            <a:rPr lang="en-US" b="1" dirty="0"/>
            <a:t>Anger</a:t>
          </a:r>
          <a:r>
            <a:rPr lang="en-US" dirty="0"/>
            <a:t> (workplace, home, road rage)</a:t>
          </a:r>
        </a:p>
      </dgm:t>
    </dgm:pt>
    <dgm:pt modelId="{3B86CFBA-932A-6445-BFC1-5CE270E92F52}" type="parTrans" cxnId="{7447F290-AE26-4A45-B9A3-B9B2C4DCBBBB}">
      <dgm:prSet/>
      <dgm:spPr/>
      <dgm:t>
        <a:bodyPr/>
        <a:lstStyle/>
        <a:p>
          <a:endParaRPr lang="en-US"/>
        </a:p>
      </dgm:t>
    </dgm:pt>
    <dgm:pt modelId="{EAE902FC-F5E2-4A42-AB35-AD289C95E715}" type="sibTrans" cxnId="{7447F290-AE26-4A45-B9A3-B9B2C4DCBBBB}">
      <dgm:prSet/>
      <dgm:spPr/>
      <dgm:t>
        <a:bodyPr/>
        <a:lstStyle/>
        <a:p>
          <a:endParaRPr lang="en-US"/>
        </a:p>
      </dgm:t>
    </dgm:pt>
    <dgm:pt modelId="{01F6D397-FE3B-134A-BE40-0D2B80FA6E35}">
      <dgm:prSet phldrT="[Text]"/>
      <dgm:spPr/>
      <dgm:t>
        <a:bodyPr/>
        <a:lstStyle/>
        <a:p>
          <a:r>
            <a:rPr lang="en-US" b="1" dirty="0"/>
            <a:t>Substance use </a:t>
          </a:r>
          <a:r>
            <a:rPr lang="en-US" dirty="0"/>
            <a:t>(booze, drugs)</a:t>
          </a:r>
        </a:p>
      </dgm:t>
    </dgm:pt>
    <dgm:pt modelId="{070D87EF-8AE0-CF40-934F-A13F316A9D10}" type="parTrans" cxnId="{011938E8-B1CE-E54D-BFE5-C6F43C85F945}">
      <dgm:prSet/>
      <dgm:spPr/>
      <dgm:t>
        <a:bodyPr/>
        <a:lstStyle/>
        <a:p>
          <a:endParaRPr lang="en-US"/>
        </a:p>
      </dgm:t>
    </dgm:pt>
    <dgm:pt modelId="{FA72FE28-4CC2-6144-AFE6-E5D5BCF765E8}" type="sibTrans" cxnId="{011938E8-B1CE-E54D-BFE5-C6F43C85F945}">
      <dgm:prSet/>
      <dgm:spPr/>
      <dgm:t>
        <a:bodyPr/>
        <a:lstStyle/>
        <a:p>
          <a:endParaRPr lang="en-US"/>
        </a:p>
      </dgm:t>
    </dgm:pt>
    <dgm:pt modelId="{BDDF632B-07FC-2842-B0DC-E24237CB1FF5}">
      <dgm:prSet phldrT="[Text]"/>
      <dgm:spPr/>
      <dgm:t>
        <a:bodyPr/>
        <a:lstStyle/>
        <a:p>
          <a:r>
            <a:rPr lang="en-US" b="1" dirty="0"/>
            <a:t>Relationship problems</a:t>
          </a:r>
        </a:p>
      </dgm:t>
    </dgm:pt>
    <dgm:pt modelId="{8C61765D-D9AC-6B4C-9127-F18DE884FD66}" type="parTrans" cxnId="{9B922C1A-8215-2746-ABE5-B0A44BF14908}">
      <dgm:prSet/>
      <dgm:spPr/>
      <dgm:t>
        <a:bodyPr/>
        <a:lstStyle/>
        <a:p>
          <a:endParaRPr lang="en-US"/>
        </a:p>
      </dgm:t>
    </dgm:pt>
    <dgm:pt modelId="{AF90694D-78EC-7948-897F-1B133A4EE6D0}" type="sibTrans" cxnId="{9B922C1A-8215-2746-ABE5-B0A44BF14908}">
      <dgm:prSet/>
      <dgm:spPr/>
      <dgm:t>
        <a:bodyPr/>
        <a:lstStyle/>
        <a:p>
          <a:endParaRPr lang="en-US"/>
        </a:p>
      </dgm:t>
    </dgm:pt>
    <dgm:pt modelId="{68106191-ECC4-924D-A8D0-AE05275B76E7}">
      <dgm:prSet/>
      <dgm:spPr/>
      <dgm:t>
        <a:bodyPr/>
        <a:lstStyle/>
        <a:p>
          <a:r>
            <a:rPr lang="en-US" b="1" dirty="0"/>
            <a:t>Problem </a:t>
          </a:r>
          <a:r>
            <a:rPr lang="en-US" b="1" dirty="0" err="1"/>
            <a:t>behaviours</a:t>
          </a:r>
          <a:r>
            <a:rPr lang="en-US" b="1" dirty="0"/>
            <a:t>  </a:t>
          </a:r>
          <a:r>
            <a:rPr lang="en-US" dirty="0"/>
            <a:t>(sex, internet, gambling)</a:t>
          </a:r>
        </a:p>
      </dgm:t>
    </dgm:pt>
    <dgm:pt modelId="{50F2C08B-9ABE-1A4C-89B1-61E6437A608E}" type="parTrans" cxnId="{D729C4B6-7468-BD4F-AA3F-AF2D69E6805F}">
      <dgm:prSet/>
      <dgm:spPr/>
      <dgm:t>
        <a:bodyPr/>
        <a:lstStyle/>
        <a:p>
          <a:endParaRPr lang="en-US"/>
        </a:p>
      </dgm:t>
    </dgm:pt>
    <dgm:pt modelId="{F0F0EFA4-3E1A-0941-9A81-FEDCB4A503A6}" type="sibTrans" cxnId="{D729C4B6-7468-BD4F-AA3F-AF2D69E6805F}">
      <dgm:prSet/>
      <dgm:spPr/>
      <dgm:t>
        <a:bodyPr/>
        <a:lstStyle/>
        <a:p>
          <a:endParaRPr lang="en-US"/>
        </a:p>
      </dgm:t>
    </dgm:pt>
    <dgm:pt modelId="{543C8892-363B-7346-BB4F-33B8622CC5D4}">
      <dgm:prSet/>
      <dgm:spPr/>
      <dgm:t>
        <a:bodyPr/>
        <a:lstStyle/>
        <a:p>
          <a:r>
            <a:rPr lang="en-US" b="1" dirty="0"/>
            <a:t>Work performance issues </a:t>
          </a:r>
          <a:r>
            <a:rPr lang="en-US" dirty="0"/>
            <a:t>(procrastination, sabotage, avoidance)</a:t>
          </a:r>
        </a:p>
      </dgm:t>
    </dgm:pt>
    <dgm:pt modelId="{C686FBBF-1775-0042-8DB2-57B76888D09D}" type="parTrans" cxnId="{07253966-EA5C-2540-9F5F-96D167BB2A8F}">
      <dgm:prSet/>
      <dgm:spPr/>
      <dgm:t>
        <a:bodyPr/>
        <a:lstStyle/>
        <a:p>
          <a:endParaRPr lang="en-US"/>
        </a:p>
      </dgm:t>
    </dgm:pt>
    <dgm:pt modelId="{0A652451-BD60-1F41-ABD7-0467E334437A}" type="sibTrans" cxnId="{07253966-EA5C-2540-9F5F-96D167BB2A8F}">
      <dgm:prSet/>
      <dgm:spPr/>
      <dgm:t>
        <a:bodyPr/>
        <a:lstStyle/>
        <a:p>
          <a:endParaRPr lang="en-US"/>
        </a:p>
      </dgm:t>
    </dgm:pt>
    <dgm:pt modelId="{FEFA631B-53D4-A449-A0DE-C1F7687560B8}" type="pres">
      <dgm:prSet presAssocID="{95160889-C2C5-9A49-89A8-886559F7AC00}" presName="cycle" presStyleCnt="0">
        <dgm:presLayoutVars>
          <dgm:chMax val="1"/>
          <dgm:dir/>
          <dgm:animLvl val="ctr"/>
          <dgm:resizeHandles val="exact"/>
        </dgm:presLayoutVars>
      </dgm:prSet>
      <dgm:spPr/>
    </dgm:pt>
    <dgm:pt modelId="{047FA106-C6D1-404A-B062-0A3789FB3BB5}" type="pres">
      <dgm:prSet presAssocID="{5CC6D861-97B9-CF41-A86C-DEE6E8617F3A}" presName="centerShape" presStyleLbl="node0" presStyleIdx="0" presStyleCnt="1"/>
      <dgm:spPr/>
    </dgm:pt>
    <dgm:pt modelId="{F4AE6F08-5068-6F44-8E63-D29BB00F58B7}" type="pres">
      <dgm:prSet presAssocID="{3B86CFBA-932A-6445-BFC1-5CE270E92F52}" presName="parTrans" presStyleLbl="bgSibTrans2D1" presStyleIdx="0" presStyleCnt="5"/>
      <dgm:spPr/>
    </dgm:pt>
    <dgm:pt modelId="{35EF5320-61D0-E24A-AA3B-FD6DB0F62DFB}" type="pres">
      <dgm:prSet presAssocID="{B0F5361C-9218-AD4C-AC44-F2109187DE38}" presName="node" presStyleLbl="node1" presStyleIdx="0" presStyleCnt="5">
        <dgm:presLayoutVars>
          <dgm:bulletEnabled val="1"/>
        </dgm:presLayoutVars>
      </dgm:prSet>
      <dgm:spPr/>
    </dgm:pt>
    <dgm:pt modelId="{49DCCD24-BD20-744C-952B-D59477FC5C1C}" type="pres">
      <dgm:prSet presAssocID="{070D87EF-8AE0-CF40-934F-A13F316A9D10}" presName="parTrans" presStyleLbl="bgSibTrans2D1" presStyleIdx="1" presStyleCnt="5"/>
      <dgm:spPr/>
    </dgm:pt>
    <dgm:pt modelId="{261082AB-F496-C248-8E26-1C242DFD6158}" type="pres">
      <dgm:prSet presAssocID="{01F6D397-FE3B-134A-BE40-0D2B80FA6E35}" presName="node" presStyleLbl="node1" presStyleIdx="1" presStyleCnt="5">
        <dgm:presLayoutVars>
          <dgm:bulletEnabled val="1"/>
        </dgm:presLayoutVars>
      </dgm:prSet>
      <dgm:spPr/>
    </dgm:pt>
    <dgm:pt modelId="{4F8E6023-AA02-5643-A0BD-D532D3AE797F}" type="pres">
      <dgm:prSet presAssocID="{8C61765D-D9AC-6B4C-9127-F18DE884FD66}" presName="parTrans" presStyleLbl="bgSibTrans2D1" presStyleIdx="2" presStyleCnt="5"/>
      <dgm:spPr/>
    </dgm:pt>
    <dgm:pt modelId="{82C27181-24BF-1845-AD79-175BC21A8F06}" type="pres">
      <dgm:prSet presAssocID="{BDDF632B-07FC-2842-B0DC-E24237CB1FF5}" presName="node" presStyleLbl="node1" presStyleIdx="2" presStyleCnt="5" custRadScaleRad="95927">
        <dgm:presLayoutVars>
          <dgm:bulletEnabled val="1"/>
        </dgm:presLayoutVars>
      </dgm:prSet>
      <dgm:spPr/>
    </dgm:pt>
    <dgm:pt modelId="{49EC5CA4-969B-9740-BB35-73AEDDA16C29}" type="pres">
      <dgm:prSet presAssocID="{50F2C08B-9ABE-1A4C-89B1-61E6437A608E}" presName="parTrans" presStyleLbl="bgSibTrans2D1" presStyleIdx="3" presStyleCnt="5"/>
      <dgm:spPr/>
    </dgm:pt>
    <dgm:pt modelId="{64A10826-49C1-1D45-ACF1-6031CAE2F1B8}" type="pres">
      <dgm:prSet presAssocID="{68106191-ECC4-924D-A8D0-AE05275B76E7}" presName="node" presStyleLbl="node1" presStyleIdx="3" presStyleCnt="5">
        <dgm:presLayoutVars>
          <dgm:bulletEnabled val="1"/>
        </dgm:presLayoutVars>
      </dgm:prSet>
      <dgm:spPr/>
    </dgm:pt>
    <dgm:pt modelId="{2D54D160-27C5-A74A-949C-AF3F6784A51E}" type="pres">
      <dgm:prSet presAssocID="{C686FBBF-1775-0042-8DB2-57B76888D09D}" presName="parTrans" presStyleLbl="bgSibTrans2D1" presStyleIdx="4" presStyleCnt="5"/>
      <dgm:spPr/>
    </dgm:pt>
    <dgm:pt modelId="{FC66FF1C-FFF9-494F-B644-54444934847A}" type="pres">
      <dgm:prSet presAssocID="{543C8892-363B-7346-BB4F-33B8622CC5D4}" presName="node" presStyleLbl="node1" presStyleIdx="4" presStyleCnt="5">
        <dgm:presLayoutVars>
          <dgm:bulletEnabled val="1"/>
        </dgm:presLayoutVars>
      </dgm:prSet>
      <dgm:spPr/>
    </dgm:pt>
  </dgm:ptLst>
  <dgm:cxnLst>
    <dgm:cxn modelId="{CF66190F-E492-064F-8521-D58ED422006D}" type="presOf" srcId="{68106191-ECC4-924D-A8D0-AE05275B76E7}" destId="{64A10826-49C1-1D45-ACF1-6031CAE2F1B8}" srcOrd="0" destOrd="0" presId="urn:microsoft.com/office/officeart/2005/8/layout/radial4"/>
    <dgm:cxn modelId="{9B922C1A-8215-2746-ABE5-B0A44BF14908}" srcId="{5CC6D861-97B9-CF41-A86C-DEE6E8617F3A}" destId="{BDDF632B-07FC-2842-B0DC-E24237CB1FF5}" srcOrd="2" destOrd="0" parTransId="{8C61765D-D9AC-6B4C-9127-F18DE884FD66}" sibTransId="{AF90694D-78EC-7948-897F-1B133A4EE6D0}"/>
    <dgm:cxn modelId="{7E7E542C-C119-8349-9482-6CCF1E19D31E}" type="presOf" srcId="{50F2C08B-9ABE-1A4C-89B1-61E6437A608E}" destId="{49EC5CA4-969B-9740-BB35-73AEDDA16C29}" srcOrd="0" destOrd="0" presId="urn:microsoft.com/office/officeart/2005/8/layout/radial4"/>
    <dgm:cxn modelId="{F5E12B38-AE6B-484C-A6CB-4B655F2BFE4C}" type="presOf" srcId="{3B86CFBA-932A-6445-BFC1-5CE270E92F52}" destId="{F4AE6F08-5068-6F44-8E63-D29BB00F58B7}" srcOrd="0" destOrd="0" presId="urn:microsoft.com/office/officeart/2005/8/layout/radial4"/>
    <dgm:cxn modelId="{23AD9939-187C-8B4F-987C-669FF0B64C76}" type="presOf" srcId="{C686FBBF-1775-0042-8DB2-57B76888D09D}" destId="{2D54D160-27C5-A74A-949C-AF3F6784A51E}" srcOrd="0" destOrd="0" presId="urn:microsoft.com/office/officeart/2005/8/layout/radial4"/>
    <dgm:cxn modelId="{DBF94043-910A-764A-87CC-4978F2742D9E}" type="presOf" srcId="{5CC6D861-97B9-CF41-A86C-DEE6E8617F3A}" destId="{047FA106-C6D1-404A-B062-0A3789FB3BB5}" srcOrd="0" destOrd="0" presId="urn:microsoft.com/office/officeart/2005/8/layout/radial4"/>
    <dgm:cxn modelId="{8B938B52-A866-6B4D-BDB0-B430A7E6289A}" type="presOf" srcId="{95160889-C2C5-9A49-89A8-886559F7AC00}" destId="{FEFA631B-53D4-A449-A0DE-C1F7687560B8}" srcOrd="0" destOrd="0" presId="urn:microsoft.com/office/officeart/2005/8/layout/radial4"/>
    <dgm:cxn modelId="{ED10F055-227D-484D-8C49-FDFC7498996A}" type="presOf" srcId="{BDDF632B-07FC-2842-B0DC-E24237CB1FF5}" destId="{82C27181-24BF-1845-AD79-175BC21A8F06}" srcOrd="0" destOrd="0" presId="urn:microsoft.com/office/officeart/2005/8/layout/radial4"/>
    <dgm:cxn modelId="{1388ED5B-6B03-474F-88B6-507722F7AE4C}" type="presOf" srcId="{8C61765D-D9AC-6B4C-9127-F18DE884FD66}" destId="{4F8E6023-AA02-5643-A0BD-D532D3AE797F}" srcOrd="0" destOrd="0" presId="urn:microsoft.com/office/officeart/2005/8/layout/radial4"/>
    <dgm:cxn modelId="{07253966-EA5C-2540-9F5F-96D167BB2A8F}" srcId="{5CC6D861-97B9-CF41-A86C-DEE6E8617F3A}" destId="{543C8892-363B-7346-BB4F-33B8622CC5D4}" srcOrd="4" destOrd="0" parTransId="{C686FBBF-1775-0042-8DB2-57B76888D09D}" sibTransId="{0A652451-BD60-1F41-ABD7-0467E334437A}"/>
    <dgm:cxn modelId="{7447F290-AE26-4A45-B9A3-B9B2C4DCBBBB}" srcId="{5CC6D861-97B9-CF41-A86C-DEE6E8617F3A}" destId="{B0F5361C-9218-AD4C-AC44-F2109187DE38}" srcOrd="0" destOrd="0" parTransId="{3B86CFBA-932A-6445-BFC1-5CE270E92F52}" sibTransId="{EAE902FC-F5E2-4A42-AB35-AD289C95E715}"/>
    <dgm:cxn modelId="{42898594-6C8B-CD44-8BE4-51D03D1D8B66}" type="presOf" srcId="{B0F5361C-9218-AD4C-AC44-F2109187DE38}" destId="{35EF5320-61D0-E24A-AA3B-FD6DB0F62DFB}" srcOrd="0" destOrd="0" presId="urn:microsoft.com/office/officeart/2005/8/layout/radial4"/>
    <dgm:cxn modelId="{D729C4B6-7468-BD4F-AA3F-AF2D69E6805F}" srcId="{5CC6D861-97B9-CF41-A86C-DEE6E8617F3A}" destId="{68106191-ECC4-924D-A8D0-AE05275B76E7}" srcOrd="3" destOrd="0" parTransId="{50F2C08B-9ABE-1A4C-89B1-61E6437A608E}" sibTransId="{F0F0EFA4-3E1A-0941-9A81-FEDCB4A503A6}"/>
    <dgm:cxn modelId="{545E0EC8-1998-B74B-B7AD-6F4B2BDAEBC1}" type="presOf" srcId="{070D87EF-8AE0-CF40-934F-A13F316A9D10}" destId="{49DCCD24-BD20-744C-952B-D59477FC5C1C}" srcOrd="0" destOrd="0" presId="urn:microsoft.com/office/officeart/2005/8/layout/radial4"/>
    <dgm:cxn modelId="{1D8F99CD-0A2F-924E-9A90-B174565AFF02}" srcId="{95160889-C2C5-9A49-89A8-886559F7AC00}" destId="{5CC6D861-97B9-CF41-A86C-DEE6E8617F3A}" srcOrd="0" destOrd="0" parTransId="{46EC5BDF-FF24-5741-9393-4F1D06E5869E}" sibTransId="{EBE5F3B9-89D6-A848-8B26-835D049488F6}"/>
    <dgm:cxn modelId="{26DE7ADB-16A4-3741-8788-26E6EF902E26}" type="presOf" srcId="{543C8892-363B-7346-BB4F-33B8622CC5D4}" destId="{FC66FF1C-FFF9-494F-B644-54444934847A}" srcOrd="0" destOrd="0" presId="urn:microsoft.com/office/officeart/2005/8/layout/radial4"/>
    <dgm:cxn modelId="{856B0BDE-7B08-1648-AF49-06A07C3EE50D}" type="presOf" srcId="{01F6D397-FE3B-134A-BE40-0D2B80FA6E35}" destId="{261082AB-F496-C248-8E26-1C242DFD6158}" srcOrd="0" destOrd="0" presId="urn:microsoft.com/office/officeart/2005/8/layout/radial4"/>
    <dgm:cxn modelId="{011938E8-B1CE-E54D-BFE5-C6F43C85F945}" srcId="{5CC6D861-97B9-CF41-A86C-DEE6E8617F3A}" destId="{01F6D397-FE3B-134A-BE40-0D2B80FA6E35}" srcOrd="1" destOrd="0" parTransId="{070D87EF-8AE0-CF40-934F-A13F316A9D10}" sibTransId="{FA72FE28-4CC2-6144-AFE6-E5D5BCF765E8}"/>
    <dgm:cxn modelId="{A5CE8DA8-CA3E-C641-ADEE-F38CC5A794D2}" type="presParOf" srcId="{FEFA631B-53D4-A449-A0DE-C1F7687560B8}" destId="{047FA106-C6D1-404A-B062-0A3789FB3BB5}" srcOrd="0" destOrd="0" presId="urn:microsoft.com/office/officeart/2005/8/layout/radial4"/>
    <dgm:cxn modelId="{382BFD47-CB61-E247-A5D0-42579C4DE72A}" type="presParOf" srcId="{FEFA631B-53D4-A449-A0DE-C1F7687560B8}" destId="{F4AE6F08-5068-6F44-8E63-D29BB00F58B7}" srcOrd="1" destOrd="0" presId="urn:microsoft.com/office/officeart/2005/8/layout/radial4"/>
    <dgm:cxn modelId="{D6C59673-71CF-6946-82CD-855A20913CA9}" type="presParOf" srcId="{FEFA631B-53D4-A449-A0DE-C1F7687560B8}" destId="{35EF5320-61D0-E24A-AA3B-FD6DB0F62DFB}" srcOrd="2" destOrd="0" presId="urn:microsoft.com/office/officeart/2005/8/layout/radial4"/>
    <dgm:cxn modelId="{525DD4DA-87BB-E14E-B179-15C6C5E606DA}" type="presParOf" srcId="{FEFA631B-53D4-A449-A0DE-C1F7687560B8}" destId="{49DCCD24-BD20-744C-952B-D59477FC5C1C}" srcOrd="3" destOrd="0" presId="urn:microsoft.com/office/officeart/2005/8/layout/radial4"/>
    <dgm:cxn modelId="{4DEC8D1A-24B5-C140-B662-CD1E5FA363E5}" type="presParOf" srcId="{FEFA631B-53D4-A449-A0DE-C1F7687560B8}" destId="{261082AB-F496-C248-8E26-1C242DFD6158}" srcOrd="4" destOrd="0" presId="urn:microsoft.com/office/officeart/2005/8/layout/radial4"/>
    <dgm:cxn modelId="{E4354F0C-9DEE-7448-B65C-39BF4AAD7019}" type="presParOf" srcId="{FEFA631B-53D4-A449-A0DE-C1F7687560B8}" destId="{4F8E6023-AA02-5643-A0BD-D532D3AE797F}" srcOrd="5" destOrd="0" presId="urn:microsoft.com/office/officeart/2005/8/layout/radial4"/>
    <dgm:cxn modelId="{E7478183-9514-4D44-A84D-41675FEC60FC}" type="presParOf" srcId="{FEFA631B-53D4-A449-A0DE-C1F7687560B8}" destId="{82C27181-24BF-1845-AD79-175BC21A8F06}" srcOrd="6" destOrd="0" presId="urn:microsoft.com/office/officeart/2005/8/layout/radial4"/>
    <dgm:cxn modelId="{A6096234-C71C-A344-89F9-B01F13C0837C}" type="presParOf" srcId="{FEFA631B-53D4-A449-A0DE-C1F7687560B8}" destId="{49EC5CA4-969B-9740-BB35-73AEDDA16C29}" srcOrd="7" destOrd="0" presId="urn:microsoft.com/office/officeart/2005/8/layout/radial4"/>
    <dgm:cxn modelId="{628C9E81-E9B3-CA45-8084-6D7292474F4C}" type="presParOf" srcId="{FEFA631B-53D4-A449-A0DE-C1F7687560B8}" destId="{64A10826-49C1-1D45-ACF1-6031CAE2F1B8}" srcOrd="8" destOrd="0" presId="urn:microsoft.com/office/officeart/2005/8/layout/radial4"/>
    <dgm:cxn modelId="{F9F344D8-0B43-F345-A6DA-7434365BB204}" type="presParOf" srcId="{FEFA631B-53D4-A449-A0DE-C1F7687560B8}" destId="{2D54D160-27C5-A74A-949C-AF3F6784A51E}" srcOrd="9" destOrd="0" presId="urn:microsoft.com/office/officeart/2005/8/layout/radial4"/>
    <dgm:cxn modelId="{6BF590D9-44D7-C04A-BA6F-C69FA33B8E19}" type="presParOf" srcId="{FEFA631B-53D4-A449-A0DE-C1F7687560B8}" destId="{FC66FF1C-FFF9-494F-B644-54444934847A}" srcOrd="10"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40B1D1-14CF-3842-9EDB-F8F973161E23}"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61890A08-CC94-C743-875B-FAEE5F02185F}">
      <dgm:prSet custT="1"/>
      <dgm:spPr>
        <a:solidFill>
          <a:srgbClr val="3E6FAD">
            <a:alpha val="90000"/>
          </a:srgbClr>
        </a:solidFill>
        <a:effectLst>
          <a:outerShdw blurRad="40000" dist="23000" dir="5400000" rotWithShape="0">
            <a:srgbClr val="000000">
              <a:alpha val="67000"/>
            </a:srgbClr>
          </a:outerShdw>
        </a:effectLst>
      </dgm:spPr>
      <dgm:t>
        <a:bodyPr/>
        <a:lstStyle/>
        <a:p>
          <a:pPr rtl="0"/>
          <a:r>
            <a:rPr lang="en-US" sz="2800" b="1" dirty="0"/>
            <a:t>“</a:t>
          </a:r>
          <a:r>
            <a:rPr lang="en-US" sz="2800" b="1" i="1" dirty="0"/>
            <a:t>Being shamed by their peers, as well as parents, is how boys are taught to conform to male gender role norms</a:t>
          </a:r>
          <a:r>
            <a:rPr lang="en-US" sz="2800" b="1" dirty="0"/>
            <a:t>.”</a:t>
          </a:r>
        </a:p>
      </dgm:t>
    </dgm:pt>
    <dgm:pt modelId="{FC336B0B-FA20-BF42-BD0E-8C2B6C94BEFA}" type="parTrans" cxnId="{21F248E0-AAB1-5648-AB7D-F468959286BA}">
      <dgm:prSet/>
      <dgm:spPr/>
      <dgm:t>
        <a:bodyPr/>
        <a:lstStyle/>
        <a:p>
          <a:endParaRPr lang="en-US"/>
        </a:p>
      </dgm:t>
    </dgm:pt>
    <dgm:pt modelId="{64852BF5-2954-3041-A901-60F3CC0EA470}" type="sibTrans" cxnId="{21F248E0-AAB1-5648-AB7D-F468959286BA}">
      <dgm:prSet/>
      <dgm:spPr/>
      <dgm:t>
        <a:bodyPr/>
        <a:lstStyle/>
        <a:p>
          <a:endParaRPr lang="en-US"/>
        </a:p>
      </dgm:t>
    </dgm:pt>
    <dgm:pt modelId="{666016ED-FB7F-084E-A9E2-38DF3CC9504A}">
      <dgm:prSet custT="1"/>
      <dgm:spPr>
        <a:solidFill>
          <a:schemeClr val="bg1">
            <a:alpha val="90000"/>
          </a:schemeClr>
        </a:solidFill>
      </dgm:spPr>
      <dgm:t>
        <a:bodyPr/>
        <a:lstStyle/>
        <a:p>
          <a:pPr algn="l" rtl="0"/>
          <a:r>
            <a:rPr lang="en-US" sz="2400" dirty="0"/>
            <a:t>When a man fails to live up to internalized expectations of what a man should be, he can experience shame.</a:t>
          </a:r>
        </a:p>
      </dgm:t>
    </dgm:pt>
    <dgm:pt modelId="{D6CDE584-4290-E046-BE98-73376ABB54BB}" type="parTrans" cxnId="{7F28339D-73EC-7C43-9461-7D03CA24DA4F}">
      <dgm:prSet/>
      <dgm:spPr/>
      <dgm:t>
        <a:bodyPr/>
        <a:lstStyle/>
        <a:p>
          <a:endParaRPr lang="en-US"/>
        </a:p>
      </dgm:t>
    </dgm:pt>
    <dgm:pt modelId="{518ECAA5-16C4-DF42-8931-CDC313FD5FF3}" type="sibTrans" cxnId="{7F28339D-73EC-7C43-9461-7D03CA24DA4F}">
      <dgm:prSet/>
      <dgm:spPr/>
      <dgm:t>
        <a:bodyPr/>
        <a:lstStyle/>
        <a:p>
          <a:endParaRPr lang="en-US"/>
        </a:p>
      </dgm:t>
    </dgm:pt>
    <dgm:pt modelId="{DE1FC406-BB88-DF40-B037-AC5282AB738B}">
      <dgm:prSet custT="1"/>
      <dgm:spPr>
        <a:solidFill>
          <a:schemeClr val="bg1">
            <a:alpha val="90000"/>
          </a:schemeClr>
        </a:solidFill>
      </dgm:spPr>
      <dgm:t>
        <a:bodyPr/>
        <a:lstStyle/>
        <a:p>
          <a:pPr algn="l" rtl="0"/>
          <a:r>
            <a:rPr lang="en-US" sz="2400" dirty="0"/>
            <a:t>Men tend to manage shame through ineffective and self-destructive strategies.</a:t>
          </a:r>
        </a:p>
      </dgm:t>
    </dgm:pt>
    <dgm:pt modelId="{94A700BC-0AAA-0C45-95B1-1CD2B322BAA7}" type="parTrans" cxnId="{BE72E929-AA0A-914D-AA44-8F0E56B67B8F}">
      <dgm:prSet/>
      <dgm:spPr/>
      <dgm:t>
        <a:bodyPr/>
        <a:lstStyle/>
        <a:p>
          <a:endParaRPr lang="en-US"/>
        </a:p>
      </dgm:t>
    </dgm:pt>
    <dgm:pt modelId="{638DB9DD-019A-1A4C-863C-CBED2CC6698E}" type="sibTrans" cxnId="{BE72E929-AA0A-914D-AA44-8F0E56B67B8F}">
      <dgm:prSet/>
      <dgm:spPr/>
      <dgm:t>
        <a:bodyPr/>
        <a:lstStyle/>
        <a:p>
          <a:endParaRPr lang="en-US"/>
        </a:p>
      </dgm:t>
    </dgm:pt>
    <dgm:pt modelId="{EFF6083D-3AA5-0047-BBA3-970207EE0AAE}">
      <dgm:prSet custT="1"/>
      <dgm:spPr>
        <a:solidFill>
          <a:schemeClr val="bg1">
            <a:alpha val="90000"/>
          </a:schemeClr>
        </a:solidFill>
      </dgm:spPr>
      <dgm:t>
        <a:bodyPr/>
        <a:lstStyle/>
        <a:p>
          <a:pPr algn="l" rtl="0"/>
          <a:r>
            <a:rPr lang="en-US" sz="2400" dirty="0"/>
            <a:t>Paradoxically increases feelings of inadequacy, leading to more isolation and lack of support.</a:t>
          </a:r>
        </a:p>
      </dgm:t>
    </dgm:pt>
    <dgm:pt modelId="{47493A8F-C29F-944F-8AB3-CBBE0E4978EA}" type="parTrans" cxnId="{7BFEBF6D-9CD0-0641-9EC2-B7014E6787D2}">
      <dgm:prSet/>
      <dgm:spPr/>
      <dgm:t>
        <a:bodyPr/>
        <a:lstStyle/>
        <a:p>
          <a:endParaRPr lang="en-US"/>
        </a:p>
      </dgm:t>
    </dgm:pt>
    <dgm:pt modelId="{2091297F-630D-804C-8A9D-3FB436E4EDDC}" type="sibTrans" cxnId="{7BFEBF6D-9CD0-0641-9EC2-B7014E6787D2}">
      <dgm:prSet/>
      <dgm:spPr/>
      <dgm:t>
        <a:bodyPr/>
        <a:lstStyle/>
        <a:p>
          <a:endParaRPr lang="en-US"/>
        </a:p>
      </dgm:t>
    </dgm:pt>
    <dgm:pt modelId="{25C33C8F-CFB9-714A-894B-7D0E6286443F}" type="pres">
      <dgm:prSet presAssocID="{C140B1D1-14CF-3842-9EDB-F8F973161E23}" presName="Name0" presStyleCnt="0">
        <dgm:presLayoutVars>
          <dgm:dir/>
          <dgm:animLvl val="lvl"/>
          <dgm:resizeHandles val="exact"/>
        </dgm:presLayoutVars>
      </dgm:prSet>
      <dgm:spPr/>
    </dgm:pt>
    <dgm:pt modelId="{E0F14FDF-7ECE-B84B-B42B-825529D5273F}" type="pres">
      <dgm:prSet presAssocID="{61890A08-CC94-C743-875B-FAEE5F02185F}" presName="boxAndChildren" presStyleCnt="0"/>
      <dgm:spPr/>
    </dgm:pt>
    <dgm:pt modelId="{89058F0E-83FD-F049-BB9A-5B97787CF2F8}" type="pres">
      <dgm:prSet presAssocID="{61890A08-CC94-C743-875B-FAEE5F02185F}" presName="parentTextBox" presStyleLbl="node1" presStyleIdx="0" presStyleCnt="1"/>
      <dgm:spPr/>
    </dgm:pt>
    <dgm:pt modelId="{9F56AE6C-40E1-9044-A558-208C5255FA5A}" type="pres">
      <dgm:prSet presAssocID="{61890A08-CC94-C743-875B-FAEE5F02185F}" presName="entireBox" presStyleLbl="node1" presStyleIdx="0" presStyleCnt="1" custScaleY="95001"/>
      <dgm:spPr/>
    </dgm:pt>
    <dgm:pt modelId="{C12E59DD-98F8-E948-B5B0-1C6C878B6F31}" type="pres">
      <dgm:prSet presAssocID="{61890A08-CC94-C743-875B-FAEE5F02185F}" presName="descendantBox" presStyleCnt="0"/>
      <dgm:spPr/>
    </dgm:pt>
    <dgm:pt modelId="{AF000DE4-ACCD-654F-9B48-5C6D8B2B0D75}" type="pres">
      <dgm:prSet presAssocID="{666016ED-FB7F-084E-A9E2-38DF3CC9504A}" presName="childTextBox" presStyleLbl="fgAccFollowNode1" presStyleIdx="0" presStyleCnt="3">
        <dgm:presLayoutVars>
          <dgm:bulletEnabled val="1"/>
        </dgm:presLayoutVars>
      </dgm:prSet>
      <dgm:spPr/>
    </dgm:pt>
    <dgm:pt modelId="{E0908128-42EE-6144-ACA3-EB53B1D2FE2E}" type="pres">
      <dgm:prSet presAssocID="{DE1FC406-BB88-DF40-B037-AC5282AB738B}" presName="childTextBox" presStyleLbl="fgAccFollowNode1" presStyleIdx="1" presStyleCnt="3">
        <dgm:presLayoutVars>
          <dgm:bulletEnabled val="1"/>
        </dgm:presLayoutVars>
      </dgm:prSet>
      <dgm:spPr/>
    </dgm:pt>
    <dgm:pt modelId="{B4411175-4E98-6547-B2DE-DF906BA88AD1}" type="pres">
      <dgm:prSet presAssocID="{EFF6083D-3AA5-0047-BBA3-970207EE0AAE}" presName="childTextBox" presStyleLbl="fgAccFollowNode1" presStyleIdx="2" presStyleCnt="3">
        <dgm:presLayoutVars>
          <dgm:bulletEnabled val="1"/>
        </dgm:presLayoutVars>
      </dgm:prSet>
      <dgm:spPr/>
    </dgm:pt>
  </dgm:ptLst>
  <dgm:cxnLst>
    <dgm:cxn modelId="{023F8609-B974-1D4D-9562-1883D6525062}" type="presOf" srcId="{61890A08-CC94-C743-875B-FAEE5F02185F}" destId="{89058F0E-83FD-F049-BB9A-5B97787CF2F8}" srcOrd="0" destOrd="0" presId="urn:microsoft.com/office/officeart/2005/8/layout/process4"/>
    <dgm:cxn modelId="{BE72E929-AA0A-914D-AA44-8F0E56B67B8F}" srcId="{61890A08-CC94-C743-875B-FAEE5F02185F}" destId="{DE1FC406-BB88-DF40-B037-AC5282AB738B}" srcOrd="1" destOrd="0" parTransId="{94A700BC-0AAA-0C45-95B1-1CD2B322BAA7}" sibTransId="{638DB9DD-019A-1A4C-863C-CBED2CC6698E}"/>
    <dgm:cxn modelId="{4328A560-7C3C-2340-A957-9C4B46C2335C}" type="presOf" srcId="{DE1FC406-BB88-DF40-B037-AC5282AB738B}" destId="{E0908128-42EE-6144-ACA3-EB53B1D2FE2E}" srcOrd="0" destOrd="0" presId="urn:microsoft.com/office/officeart/2005/8/layout/process4"/>
    <dgm:cxn modelId="{7BFEBF6D-9CD0-0641-9EC2-B7014E6787D2}" srcId="{61890A08-CC94-C743-875B-FAEE5F02185F}" destId="{EFF6083D-3AA5-0047-BBA3-970207EE0AAE}" srcOrd="2" destOrd="0" parTransId="{47493A8F-C29F-944F-8AB3-CBBE0E4978EA}" sibTransId="{2091297F-630D-804C-8A9D-3FB436E4EDDC}"/>
    <dgm:cxn modelId="{7F28339D-73EC-7C43-9461-7D03CA24DA4F}" srcId="{61890A08-CC94-C743-875B-FAEE5F02185F}" destId="{666016ED-FB7F-084E-A9E2-38DF3CC9504A}" srcOrd="0" destOrd="0" parTransId="{D6CDE584-4290-E046-BE98-73376ABB54BB}" sibTransId="{518ECAA5-16C4-DF42-8931-CDC313FD5FF3}"/>
    <dgm:cxn modelId="{BC91A4B1-4D76-2841-B6DB-D471092C17F5}" type="presOf" srcId="{666016ED-FB7F-084E-A9E2-38DF3CC9504A}" destId="{AF000DE4-ACCD-654F-9B48-5C6D8B2B0D75}" srcOrd="0" destOrd="0" presId="urn:microsoft.com/office/officeart/2005/8/layout/process4"/>
    <dgm:cxn modelId="{21F248E0-AAB1-5648-AB7D-F468959286BA}" srcId="{C140B1D1-14CF-3842-9EDB-F8F973161E23}" destId="{61890A08-CC94-C743-875B-FAEE5F02185F}" srcOrd="0" destOrd="0" parTransId="{FC336B0B-FA20-BF42-BD0E-8C2B6C94BEFA}" sibTransId="{64852BF5-2954-3041-A901-60F3CC0EA470}"/>
    <dgm:cxn modelId="{961AA6F2-7B11-744E-B084-7DB167AE682E}" type="presOf" srcId="{C140B1D1-14CF-3842-9EDB-F8F973161E23}" destId="{25C33C8F-CFB9-714A-894B-7D0E6286443F}" srcOrd="0" destOrd="0" presId="urn:microsoft.com/office/officeart/2005/8/layout/process4"/>
    <dgm:cxn modelId="{D3AC5AF3-11D9-A949-BA65-CFC1B70F3A29}" type="presOf" srcId="{EFF6083D-3AA5-0047-BBA3-970207EE0AAE}" destId="{B4411175-4E98-6547-B2DE-DF906BA88AD1}" srcOrd="0" destOrd="0" presId="urn:microsoft.com/office/officeart/2005/8/layout/process4"/>
    <dgm:cxn modelId="{1C5031F9-11A0-AC40-B506-BA2B00ADEEF0}" type="presOf" srcId="{61890A08-CC94-C743-875B-FAEE5F02185F}" destId="{9F56AE6C-40E1-9044-A558-208C5255FA5A}" srcOrd="1" destOrd="0" presId="urn:microsoft.com/office/officeart/2005/8/layout/process4"/>
    <dgm:cxn modelId="{2B13540D-BEF4-C046-A9CC-34CC9CAD8192}" type="presParOf" srcId="{25C33C8F-CFB9-714A-894B-7D0E6286443F}" destId="{E0F14FDF-7ECE-B84B-B42B-825529D5273F}" srcOrd="0" destOrd="0" presId="urn:microsoft.com/office/officeart/2005/8/layout/process4"/>
    <dgm:cxn modelId="{037E71BC-77FC-D742-A4EE-D7F22BCE3AC4}" type="presParOf" srcId="{E0F14FDF-7ECE-B84B-B42B-825529D5273F}" destId="{89058F0E-83FD-F049-BB9A-5B97787CF2F8}" srcOrd="0" destOrd="0" presId="urn:microsoft.com/office/officeart/2005/8/layout/process4"/>
    <dgm:cxn modelId="{9322BF3F-C7B7-0E44-9C2B-AD596971ACD3}" type="presParOf" srcId="{E0F14FDF-7ECE-B84B-B42B-825529D5273F}" destId="{9F56AE6C-40E1-9044-A558-208C5255FA5A}" srcOrd="1" destOrd="0" presId="urn:microsoft.com/office/officeart/2005/8/layout/process4"/>
    <dgm:cxn modelId="{E396ACF9-637D-2E4F-A953-1368F7BB4644}" type="presParOf" srcId="{E0F14FDF-7ECE-B84B-B42B-825529D5273F}" destId="{C12E59DD-98F8-E948-B5B0-1C6C878B6F31}" srcOrd="2" destOrd="0" presId="urn:microsoft.com/office/officeart/2005/8/layout/process4"/>
    <dgm:cxn modelId="{5416D4BB-28AD-1740-B82C-9336887A8F64}" type="presParOf" srcId="{C12E59DD-98F8-E948-B5B0-1C6C878B6F31}" destId="{AF000DE4-ACCD-654F-9B48-5C6D8B2B0D75}" srcOrd="0" destOrd="0" presId="urn:microsoft.com/office/officeart/2005/8/layout/process4"/>
    <dgm:cxn modelId="{96712CA8-43DC-CD46-BD6B-40B546FEDA83}" type="presParOf" srcId="{C12E59DD-98F8-E948-B5B0-1C6C878B6F31}" destId="{E0908128-42EE-6144-ACA3-EB53B1D2FE2E}" srcOrd="1" destOrd="0" presId="urn:microsoft.com/office/officeart/2005/8/layout/process4"/>
    <dgm:cxn modelId="{EFC24D67-48B6-EC4C-B34A-1426BD9F879F}" type="presParOf" srcId="{C12E59DD-98F8-E948-B5B0-1C6C878B6F31}" destId="{B4411175-4E98-6547-B2DE-DF906BA88AD1}"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F7AFAC-3833-344D-B929-A4275C1E1249}"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C6949862-A066-1E48-94B0-2933CC664743}">
      <dgm:prSet custT="1"/>
      <dgm:spPr/>
      <dgm:t>
        <a:bodyPr/>
        <a:lstStyle/>
        <a:p>
          <a:pPr rtl="0"/>
          <a:r>
            <a:rPr lang="en-US" sz="2400" dirty="0"/>
            <a:t>Core therapeutic principles such as empathy, acceptance, building hope are just as important when working with men.</a:t>
          </a:r>
        </a:p>
      </dgm:t>
    </dgm:pt>
    <dgm:pt modelId="{77AA48B1-599C-DD4B-8FC0-948FA212F683}" type="parTrans" cxnId="{67DE775C-6CC3-4046-844C-A4292915D3F5}">
      <dgm:prSet/>
      <dgm:spPr/>
      <dgm:t>
        <a:bodyPr/>
        <a:lstStyle/>
        <a:p>
          <a:endParaRPr lang="en-US"/>
        </a:p>
      </dgm:t>
    </dgm:pt>
    <dgm:pt modelId="{4D4F01E9-920E-2846-9A26-9C3BBF297E18}" type="sibTrans" cxnId="{67DE775C-6CC3-4046-844C-A4292915D3F5}">
      <dgm:prSet/>
      <dgm:spPr/>
      <dgm:t>
        <a:bodyPr/>
        <a:lstStyle/>
        <a:p>
          <a:endParaRPr lang="en-US"/>
        </a:p>
      </dgm:t>
    </dgm:pt>
    <dgm:pt modelId="{96D79B43-7513-DF47-9A8C-98CC31508C35}">
      <dgm:prSet custT="1"/>
      <dgm:spPr/>
      <dgm:t>
        <a:bodyPr/>
        <a:lstStyle/>
        <a:p>
          <a:pPr rtl="0"/>
          <a:r>
            <a:rPr lang="en-US" sz="2400" dirty="0"/>
            <a:t>Communicate respect and interest.</a:t>
          </a:r>
        </a:p>
      </dgm:t>
    </dgm:pt>
    <dgm:pt modelId="{68BF35F9-D67B-0746-B518-D4361428615A}" type="parTrans" cxnId="{F3A5A819-85E4-7345-8ADD-E92F8D87E43F}">
      <dgm:prSet/>
      <dgm:spPr/>
      <dgm:t>
        <a:bodyPr/>
        <a:lstStyle/>
        <a:p>
          <a:endParaRPr lang="en-US"/>
        </a:p>
      </dgm:t>
    </dgm:pt>
    <dgm:pt modelId="{80434197-C049-2249-8A08-90958BA01D73}" type="sibTrans" cxnId="{F3A5A819-85E4-7345-8ADD-E92F8D87E43F}">
      <dgm:prSet/>
      <dgm:spPr/>
      <dgm:t>
        <a:bodyPr/>
        <a:lstStyle/>
        <a:p>
          <a:endParaRPr lang="en-US"/>
        </a:p>
      </dgm:t>
    </dgm:pt>
    <dgm:pt modelId="{3BB9AA01-1E17-ED4E-B06F-5B2CC580527D}">
      <dgm:prSet custT="1"/>
      <dgm:spPr/>
      <dgm:t>
        <a:bodyPr/>
        <a:lstStyle/>
        <a:p>
          <a:pPr rtl="0"/>
          <a:r>
            <a:rPr lang="en-US" sz="2400" dirty="0"/>
            <a:t>Never assume that you know a client just because he’s a guy– every man is unique, with a distinct personality and his own story.</a:t>
          </a:r>
        </a:p>
      </dgm:t>
    </dgm:pt>
    <dgm:pt modelId="{53F1A7C5-1CB6-3047-A8D7-A739E07D3B43}" type="parTrans" cxnId="{5E909D59-5A73-0748-A569-E66E9E2FE70C}">
      <dgm:prSet/>
      <dgm:spPr/>
      <dgm:t>
        <a:bodyPr/>
        <a:lstStyle/>
        <a:p>
          <a:endParaRPr lang="en-US"/>
        </a:p>
      </dgm:t>
    </dgm:pt>
    <dgm:pt modelId="{9E5E306D-F33B-254F-B85E-6BF14AE4C3B7}" type="sibTrans" cxnId="{5E909D59-5A73-0748-A569-E66E9E2FE70C}">
      <dgm:prSet/>
      <dgm:spPr/>
      <dgm:t>
        <a:bodyPr/>
        <a:lstStyle/>
        <a:p>
          <a:endParaRPr lang="en-US"/>
        </a:p>
      </dgm:t>
    </dgm:pt>
    <dgm:pt modelId="{E2947904-5CA9-AB4C-A8AF-0FCA41E94903}">
      <dgm:prSet custT="1"/>
      <dgm:spPr/>
      <dgm:t>
        <a:bodyPr/>
        <a:lstStyle/>
        <a:p>
          <a:pPr rtl="0"/>
          <a:r>
            <a:rPr lang="en-US" sz="2400" dirty="0"/>
            <a:t>Awareness of one’s own limitations and accept that we can’t help everyone who walks through our door, and that some partnerships just don’t work.</a:t>
          </a:r>
        </a:p>
      </dgm:t>
    </dgm:pt>
    <dgm:pt modelId="{769E0D7E-E842-F845-94D8-6C5B03B8E65F}" type="parTrans" cxnId="{0772DED0-CC5B-174E-A2C3-DD65D0A5BE00}">
      <dgm:prSet/>
      <dgm:spPr/>
      <dgm:t>
        <a:bodyPr/>
        <a:lstStyle/>
        <a:p>
          <a:endParaRPr lang="en-US"/>
        </a:p>
      </dgm:t>
    </dgm:pt>
    <dgm:pt modelId="{332D2D70-2C3F-5044-BE10-43926BE1F1E8}" type="sibTrans" cxnId="{0772DED0-CC5B-174E-A2C3-DD65D0A5BE00}">
      <dgm:prSet/>
      <dgm:spPr/>
      <dgm:t>
        <a:bodyPr/>
        <a:lstStyle/>
        <a:p>
          <a:endParaRPr lang="en-US"/>
        </a:p>
      </dgm:t>
    </dgm:pt>
    <dgm:pt modelId="{8A0335BA-3922-3D4C-830E-34CA7071A421}" type="pres">
      <dgm:prSet presAssocID="{65F7AFAC-3833-344D-B929-A4275C1E1249}" presName="linear" presStyleCnt="0">
        <dgm:presLayoutVars>
          <dgm:animLvl val="lvl"/>
          <dgm:resizeHandles val="exact"/>
        </dgm:presLayoutVars>
      </dgm:prSet>
      <dgm:spPr/>
    </dgm:pt>
    <dgm:pt modelId="{951A0059-91F3-CB4C-AF56-423426FF5EBD}" type="pres">
      <dgm:prSet presAssocID="{C6949862-A066-1E48-94B0-2933CC664743}" presName="parentText" presStyleLbl="node1" presStyleIdx="0" presStyleCnt="4">
        <dgm:presLayoutVars>
          <dgm:chMax val="0"/>
          <dgm:bulletEnabled val="1"/>
        </dgm:presLayoutVars>
      </dgm:prSet>
      <dgm:spPr/>
    </dgm:pt>
    <dgm:pt modelId="{00FEC7EF-D8F4-654A-82CC-A8A8D9BC51CE}" type="pres">
      <dgm:prSet presAssocID="{4D4F01E9-920E-2846-9A26-9C3BBF297E18}" presName="spacer" presStyleCnt="0"/>
      <dgm:spPr/>
    </dgm:pt>
    <dgm:pt modelId="{26B61CB4-78BD-EA49-88F8-19A2CA7DD8C3}" type="pres">
      <dgm:prSet presAssocID="{96D79B43-7513-DF47-9A8C-98CC31508C35}" presName="parentText" presStyleLbl="node1" presStyleIdx="1" presStyleCnt="4" custScaleY="80588">
        <dgm:presLayoutVars>
          <dgm:chMax val="0"/>
          <dgm:bulletEnabled val="1"/>
        </dgm:presLayoutVars>
      </dgm:prSet>
      <dgm:spPr/>
    </dgm:pt>
    <dgm:pt modelId="{E0E0ABB7-359C-464D-8CCF-95EC3035E298}" type="pres">
      <dgm:prSet presAssocID="{80434197-C049-2249-8A08-90958BA01D73}" presName="spacer" presStyleCnt="0"/>
      <dgm:spPr/>
    </dgm:pt>
    <dgm:pt modelId="{22B614C3-0C32-E640-A45C-85ECA164FB94}" type="pres">
      <dgm:prSet presAssocID="{3BB9AA01-1E17-ED4E-B06F-5B2CC580527D}" presName="parentText" presStyleLbl="node1" presStyleIdx="2" presStyleCnt="4">
        <dgm:presLayoutVars>
          <dgm:chMax val="0"/>
          <dgm:bulletEnabled val="1"/>
        </dgm:presLayoutVars>
      </dgm:prSet>
      <dgm:spPr/>
    </dgm:pt>
    <dgm:pt modelId="{81197BB6-71EC-F942-B19F-F92A27D57C68}" type="pres">
      <dgm:prSet presAssocID="{9E5E306D-F33B-254F-B85E-6BF14AE4C3B7}" presName="spacer" presStyleCnt="0"/>
      <dgm:spPr/>
    </dgm:pt>
    <dgm:pt modelId="{BE754255-272A-EC4B-B92E-9A3B1F25D0D6}" type="pres">
      <dgm:prSet presAssocID="{E2947904-5CA9-AB4C-A8AF-0FCA41E94903}" presName="parentText" presStyleLbl="node1" presStyleIdx="3" presStyleCnt="4">
        <dgm:presLayoutVars>
          <dgm:chMax val="0"/>
          <dgm:bulletEnabled val="1"/>
        </dgm:presLayoutVars>
      </dgm:prSet>
      <dgm:spPr/>
    </dgm:pt>
  </dgm:ptLst>
  <dgm:cxnLst>
    <dgm:cxn modelId="{F3A5A819-85E4-7345-8ADD-E92F8D87E43F}" srcId="{65F7AFAC-3833-344D-B929-A4275C1E1249}" destId="{96D79B43-7513-DF47-9A8C-98CC31508C35}" srcOrd="1" destOrd="0" parTransId="{68BF35F9-D67B-0746-B518-D4361428615A}" sibTransId="{80434197-C049-2249-8A08-90958BA01D73}"/>
    <dgm:cxn modelId="{5E909D59-5A73-0748-A569-E66E9E2FE70C}" srcId="{65F7AFAC-3833-344D-B929-A4275C1E1249}" destId="{3BB9AA01-1E17-ED4E-B06F-5B2CC580527D}" srcOrd="2" destOrd="0" parTransId="{53F1A7C5-1CB6-3047-A8D7-A739E07D3B43}" sibTransId="{9E5E306D-F33B-254F-B85E-6BF14AE4C3B7}"/>
    <dgm:cxn modelId="{67DE775C-6CC3-4046-844C-A4292915D3F5}" srcId="{65F7AFAC-3833-344D-B929-A4275C1E1249}" destId="{C6949862-A066-1E48-94B0-2933CC664743}" srcOrd="0" destOrd="0" parTransId="{77AA48B1-599C-DD4B-8FC0-948FA212F683}" sibTransId="{4D4F01E9-920E-2846-9A26-9C3BBF297E18}"/>
    <dgm:cxn modelId="{11ACC95D-167E-9543-A507-D70DCE621FC3}" type="presOf" srcId="{3BB9AA01-1E17-ED4E-B06F-5B2CC580527D}" destId="{22B614C3-0C32-E640-A45C-85ECA164FB94}" srcOrd="0" destOrd="0" presId="urn:microsoft.com/office/officeart/2005/8/layout/vList2"/>
    <dgm:cxn modelId="{147AC662-C4A8-FE4F-81A4-7D8339F78A1B}" type="presOf" srcId="{E2947904-5CA9-AB4C-A8AF-0FCA41E94903}" destId="{BE754255-272A-EC4B-B92E-9A3B1F25D0D6}" srcOrd="0" destOrd="0" presId="urn:microsoft.com/office/officeart/2005/8/layout/vList2"/>
    <dgm:cxn modelId="{D4FF0F6E-2D17-AA4D-9FBB-F237D71A7DA2}" type="presOf" srcId="{C6949862-A066-1E48-94B0-2933CC664743}" destId="{951A0059-91F3-CB4C-AF56-423426FF5EBD}" srcOrd="0" destOrd="0" presId="urn:microsoft.com/office/officeart/2005/8/layout/vList2"/>
    <dgm:cxn modelId="{BC48247B-D2AA-4646-AF23-A60A270559AA}" type="presOf" srcId="{96D79B43-7513-DF47-9A8C-98CC31508C35}" destId="{26B61CB4-78BD-EA49-88F8-19A2CA7DD8C3}" srcOrd="0" destOrd="0" presId="urn:microsoft.com/office/officeart/2005/8/layout/vList2"/>
    <dgm:cxn modelId="{0772DED0-CC5B-174E-A2C3-DD65D0A5BE00}" srcId="{65F7AFAC-3833-344D-B929-A4275C1E1249}" destId="{E2947904-5CA9-AB4C-A8AF-0FCA41E94903}" srcOrd="3" destOrd="0" parTransId="{769E0D7E-E842-F845-94D8-6C5B03B8E65F}" sibTransId="{332D2D70-2C3F-5044-BE10-43926BE1F1E8}"/>
    <dgm:cxn modelId="{F0E58FE2-3000-EB47-A3C5-47CD5A8EA764}" type="presOf" srcId="{65F7AFAC-3833-344D-B929-A4275C1E1249}" destId="{8A0335BA-3922-3D4C-830E-34CA7071A421}" srcOrd="0" destOrd="0" presId="urn:microsoft.com/office/officeart/2005/8/layout/vList2"/>
    <dgm:cxn modelId="{4EBB1EF7-977E-944F-840E-5A53E5A2E9C6}" type="presParOf" srcId="{8A0335BA-3922-3D4C-830E-34CA7071A421}" destId="{951A0059-91F3-CB4C-AF56-423426FF5EBD}" srcOrd="0" destOrd="0" presId="urn:microsoft.com/office/officeart/2005/8/layout/vList2"/>
    <dgm:cxn modelId="{DD82DC33-C23D-1C45-AAF5-D6F0FB582151}" type="presParOf" srcId="{8A0335BA-3922-3D4C-830E-34CA7071A421}" destId="{00FEC7EF-D8F4-654A-82CC-A8A8D9BC51CE}" srcOrd="1" destOrd="0" presId="urn:microsoft.com/office/officeart/2005/8/layout/vList2"/>
    <dgm:cxn modelId="{82EF9571-CB00-5C41-BB7C-BA06CB68BEF0}" type="presParOf" srcId="{8A0335BA-3922-3D4C-830E-34CA7071A421}" destId="{26B61CB4-78BD-EA49-88F8-19A2CA7DD8C3}" srcOrd="2" destOrd="0" presId="urn:microsoft.com/office/officeart/2005/8/layout/vList2"/>
    <dgm:cxn modelId="{F4306606-A190-C146-A90A-E96EF6A25544}" type="presParOf" srcId="{8A0335BA-3922-3D4C-830E-34CA7071A421}" destId="{E0E0ABB7-359C-464D-8CCF-95EC3035E298}" srcOrd="3" destOrd="0" presId="urn:microsoft.com/office/officeart/2005/8/layout/vList2"/>
    <dgm:cxn modelId="{3AC1285C-3969-4E41-8C3C-01705880D929}" type="presParOf" srcId="{8A0335BA-3922-3D4C-830E-34CA7071A421}" destId="{22B614C3-0C32-E640-A45C-85ECA164FB94}" srcOrd="4" destOrd="0" presId="urn:microsoft.com/office/officeart/2005/8/layout/vList2"/>
    <dgm:cxn modelId="{DDDB712A-77FA-0940-A3E1-B1A4D9C66756}" type="presParOf" srcId="{8A0335BA-3922-3D4C-830E-34CA7071A421}" destId="{81197BB6-71EC-F942-B19F-F92A27D57C68}" srcOrd="5" destOrd="0" presId="urn:microsoft.com/office/officeart/2005/8/layout/vList2"/>
    <dgm:cxn modelId="{10757CBD-8C9F-544A-A32C-57531148353B}" type="presParOf" srcId="{8A0335BA-3922-3D4C-830E-34CA7071A421}" destId="{BE754255-272A-EC4B-B92E-9A3B1F25D0D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9A5387-E54F-EE4C-847A-68011C17F8C2}"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A28089B6-CC29-EE42-89E1-911505525ADB}">
      <dgm:prSet phldrT="[Text]"/>
      <dgm:spPr/>
      <dgm:t>
        <a:bodyPr/>
        <a:lstStyle/>
        <a:p>
          <a:r>
            <a:rPr lang="en-US" dirty="0"/>
            <a:t>I focus on guys’ strengths and positive masculine attributes.</a:t>
          </a:r>
        </a:p>
      </dgm:t>
    </dgm:pt>
    <dgm:pt modelId="{BCF2BBCC-E1C1-1B42-8DDB-9A729E6F39C8}" type="parTrans" cxnId="{9A2742F0-34F6-3D47-A7E6-DD2BA1C5240A}">
      <dgm:prSet/>
      <dgm:spPr/>
      <dgm:t>
        <a:bodyPr/>
        <a:lstStyle/>
        <a:p>
          <a:endParaRPr lang="en-US"/>
        </a:p>
      </dgm:t>
    </dgm:pt>
    <dgm:pt modelId="{D0CF26CD-5195-BE4C-9D08-7AC833D04A8B}" type="sibTrans" cxnId="{9A2742F0-34F6-3D47-A7E6-DD2BA1C5240A}">
      <dgm:prSet/>
      <dgm:spPr/>
      <dgm:t>
        <a:bodyPr/>
        <a:lstStyle/>
        <a:p>
          <a:endParaRPr lang="en-US"/>
        </a:p>
      </dgm:t>
    </dgm:pt>
    <dgm:pt modelId="{B87601B1-8D18-F948-8972-F5BF2DAD12E3}">
      <dgm:prSet phldrT="[Text]"/>
      <dgm:spPr/>
      <dgm:t>
        <a:bodyPr/>
        <a:lstStyle/>
        <a:p>
          <a:r>
            <a:rPr lang="en-US" dirty="0"/>
            <a:t>Provider</a:t>
          </a:r>
        </a:p>
      </dgm:t>
    </dgm:pt>
    <dgm:pt modelId="{7373C9E3-7DB9-7547-8DBE-AD3FA6B9E8BD}" type="parTrans" cxnId="{68C35302-5E21-DE40-B728-51A7BC56ECDD}">
      <dgm:prSet/>
      <dgm:spPr/>
      <dgm:t>
        <a:bodyPr/>
        <a:lstStyle/>
        <a:p>
          <a:endParaRPr lang="en-US"/>
        </a:p>
      </dgm:t>
    </dgm:pt>
    <dgm:pt modelId="{8C070075-1377-9148-9ED9-340E8645A41E}" type="sibTrans" cxnId="{68C35302-5E21-DE40-B728-51A7BC56ECDD}">
      <dgm:prSet/>
      <dgm:spPr/>
      <dgm:t>
        <a:bodyPr/>
        <a:lstStyle/>
        <a:p>
          <a:endParaRPr lang="en-US"/>
        </a:p>
      </dgm:t>
    </dgm:pt>
    <dgm:pt modelId="{FCBFB09A-5F80-174F-AC20-61F8C2E88C35}">
      <dgm:prSet phldrT="[Text]"/>
      <dgm:spPr/>
      <dgm:t>
        <a:bodyPr/>
        <a:lstStyle/>
        <a:p>
          <a:r>
            <a:rPr lang="en-US" dirty="0"/>
            <a:t>Courage</a:t>
          </a:r>
        </a:p>
      </dgm:t>
    </dgm:pt>
    <dgm:pt modelId="{7882FF1E-214D-6E43-8885-74AA20E8F533}" type="parTrans" cxnId="{3768ED06-AA92-B94D-8CE6-4749B06AC2FF}">
      <dgm:prSet/>
      <dgm:spPr/>
      <dgm:t>
        <a:bodyPr/>
        <a:lstStyle/>
        <a:p>
          <a:endParaRPr lang="en-US"/>
        </a:p>
      </dgm:t>
    </dgm:pt>
    <dgm:pt modelId="{6A5FFC51-D330-5D4E-8BA6-7871D7A2D194}" type="sibTrans" cxnId="{3768ED06-AA92-B94D-8CE6-4749B06AC2FF}">
      <dgm:prSet/>
      <dgm:spPr/>
      <dgm:t>
        <a:bodyPr/>
        <a:lstStyle/>
        <a:p>
          <a:endParaRPr lang="en-US"/>
        </a:p>
      </dgm:t>
    </dgm:pt>
    <dgm:pt modelId="{D71DC756-FF15-0944-857E-25E212462A18}">
      <dgm:prSet phldrT="[Text]" custT="1"/>
      <dgm:spPr/>
      <dgm:t>
        <a:bodyPr/>
        <a:lstStyle/>
        <a:p>
          <a:r>
            <a:rPr lang="en-US" sz="2400" dirty="0"/>
            <a:t>Loyal</a:t>
          </a:r>
        </a:p>
      </dgm:t>
    </dgm:pt>
    <dgm:pt modelId="{B6E6A445-B2A0-2440-8DF0-5D33A9D30522}" type="parTrans" cxnId="{9089C618-B074-2D4C-8270-D25C778DC40F}">
      <dgm:prSet/>
      <dgm:spPr/>
      <dgm:t>
        <a:bodyPr/>
        <a:lstStyle/>
        <a:p>
          <a:endParaRPr lang="en-US"/>
        </a:p>
      </dgm:t>
    </dgm:pt>
    <dgm:pt modelId="{C6E58E3B-4368-1144-A590-CCD3D8482032}" type="sibTrans" cxnId="{9089C618-B074-2D4C-8270-D25C778DC40F}">
      <dgm:prSet/>
      <dgm:spPr/>
      <dgm:t>
        <a:bodyPr/>
        <a:lstStyle/>
        <a:p>
          <a:endParaRPr lang="en-US"/>
        </a:p>
      </dgm:t>
    </dgm:pt>
    <dgm:pt modelId="{72BCFB4F-8067-D848-80B8-83CFB6125A2D}">
      <dgm:prSet phldrT="[Text]"/>
      <dgm:spPr/>
      <dgm:t>
        <a:bodyPr/>
        <a:lstStyle/>
        <a:p>
          <a:r>
            <a:rPr lang="en-US" dirty="0"/>
            <a:t>Protector</a:t>
          </a:r>
        </a:p>
      </dgm:t>
    </dgm:pt>
    <dgm:pt modelId="{08CFF2D7-6470-7B41-AE47-E02D184A8938}" type="parTrans" cxnId="{C44B1EB5-C332-0E49-9E46-A3EAB8CAA90C}">
      <dgm:prSet/>
      <dgm:spPr/>
      <dgm:t>
        <a:bodyPr/>
        <a:lstStyle/>
        <a:p>
          <a:endParaRPr lang="en-US"/>
        </a:p>
      </dgm:t>
    </dgm:pt>
    <dgm:pt modelId="{6C46F1F2-3EB5-8943-AA0C-1BA9E95D9C38}" type="sibTrans" cxnId="{C44B1EB5-C332-0E49-9E46-A3EAB8CAA90C}">
      <dgm:prSet/>
      <dgm:spPr/>
      <dgm:t>
        <a:bodyPr/>
        <a:lstStyle/>
        <a:p>
          <a:endParaRPr lang="en-US"/>
        </a:p>
      </dgm:t>
    </dgm:pt>
    <dgm:pt modelId="{26C80B43-E6A8-4D41-9C41-CC89FD7CD393}">
      <dgm:prSet/>
      <dgm:spPr/>
      <dgm:t>
        <a:bodyPr/>
        <a:lstStyle/>
        <a:p>
          <a:r>
            <a:rPr lang="en-US" dirty="0"/>
            <a:t>Rationale</a:t>
          </a:r>
        </a:p>
      </dgm:t>
    </dgm:pt>
    <dgm:pt modelId="{C2038EEF-72D7-A44F-AD00-30AF65F25354}" type="parTrans" cxnId="{E741AB2C-4990-014D-BFCB-BC167778AB81}">
      <dgm:prSet/>
      <dgm:spPr/>
      <dgm:t>
        <a:bodyPr/>
        <a:lstStyle/>
        <a:p>
          <a:endParaRPr lang="en-US"/>
        </a:p>
      </dgm:t>
    </dgm:pt>
    <dgm:pt modelId="{69B72A18-E662-1C45-ABBB-140650184EB3}" type="sibTrans" cxnId="{E741AB2C-4990-014D-BFCB-BC167778AB81}">
      <dgm:prSet/>
      <dgm:spPr/>
      <dgm:t>
        <a:bodyPr/>
        <a:lstStyle/>
        <a:p>
          <a:endParaRPr lang="en-US"/>
        </a:p>
      </dgm:t>
    </dgm:pt>
    <dgm:pt modelId="{7E81169A-1728-344C-AA21-D125B4C656BB}">
      <dgm:prSet/>
      <dgm:spPr/>
      <dgm:t>
        <a:bodyPr/>
        <a:lstStyle/>
        <a:p>
          <a:r>
            <a:rPr lang="en-US" dirty="0"/>
            <a:t>Responsible</a:t>
          </a:r>
        </a:p>
      </dgm:t>
    </dgm:pt>
    <dgm:pt modelId="{CC3C7267-CAF0-3644-BFEF-664AFD0810AB}" type="parTrans" cxnId="{D71FB155-F660-5649-B01F-B5A38A9D6705}">
      <dgm:prSet/>
      <dgm:spPr/>
      <dgm:t>
        <a:bodyPr/>
        <a:lstStyle/>
        <a:p>
          <a:endParaRPr lang="en-US"/>
        </a:p>
      </dgm:t>
    </dgm:pt>
    <dgm:pt modelId="{B4FBC60F-1E5B-BD4A-BC04-006DC8C66648}" type="sibTrans" cxnId="{D71FB155-F660-5649-B01F-B5A38A9D6705}">
      <dgm:prSet/>
      <dgm:spPr/>
      <dgm:t>
        <a:bodyPr/>
        <a:lstStyle/>
        <a:p>
          <a:endParaRPr lang="en-US"/>
        </a:p>
      </dgm:t>
    </dgm:pt>
    <dgm:pt modelId="{B9E7375B-908E-5640-A21B-4E7E7D3B43BB}" type="pres">
      <dgm:prSet presAssocID="{6F9A5387-E54F-EE4C-847A-68011C17F8C2}" presName="Name0" presStyleCnt="0">
        <dgm:presLayoutVars>
          <dgm:chMax val="1"/>
          <dgm:chPref val="1"/>
          <dgm:dir/>
          <dgm:animOne val="branch"/>
          <dgm:animLvl val="lvl"/>
        </dgm:presLayoutVars>
      </dgm:prSet>
      <dgm:spPr/>
    </dgm:pt>
    <dgm:pt modelId="{B6DFDE16-C510-5F46-87BE-42F6A9D4041A}" type="pres">
      <dgm:prSet presAssocID="{A28089B6-CC29-EE42-89E1-911505525ADB}" presName="singleCycle" presStyleCnt="0"/>
      <dgm:spPr/>
    </dgm:pt>
    <dgm:pt modelId="{18F4A837-51D1-3B46-9BB8-348A05B49A0A}" type="pres">
      <dgm:prSet presAssocID="{A28089B6-CC29-EE42-89E1-911505525ADB}" presName="singleCenter" presStyleLbl="node1" presStyleIdx="0" presStyleCnt="7" custScaleX="148881" custScaleY="127111">
        <dgm:presLayoutVars>
          <dgm:chMax val="7"/>
          <dgm:chPref val="7"/>
        </dgm:presLayoutVars>
      </dgm:prSet>
      <dgm:spPr/>
    </dgm:pt>
    <dgm:pt modelId="{29D89EA9-4C57-9340-917E-F0721B334724}" type="pres">
      <dgm:prSet presAssocID="{7373C9E3-7DB9-7547-8DBE-AD3FA6B9E8BD}" presName="Name56" presStyleLbl="parChTrans1D2" presStyleIdx="0" presStyleCnt="6"/>
      <dgm:spPr/>
    </dgm:pt>
    <dgm:pt modelId="{E4842EEF-0058-5343-B169-16347E22EA58}" type="pres">
      <dgm:prSet presAssocID="{B87601B1-8D18-F948-8972-F5BF2DAD12E3}" presName="text0" presStyleLbl="node1" presStyleIdx="1" presStyleCnt="7" custScaleX="147683" custRadScaleRad="95075">
        <dgm:presLayoutVars>
          <dgm:bulletEnabled val="1"/>
        </dgm:presLayoutVars>
      </dgm:prSet>
      <dgm:spPr/>
    </dgm:pt>
    <dgm:pt modelId="{64C0E0E8-6730-D84D-99F7-CC0E05A36FE2}" type="pres">
      <dgm:prSet presAssocID="{7882FF1E-214D-6E43-8885-74AA20E8F533}" presName="Name56" presStyleLbl="parChTrans1D2" presStyleIdx="1" presStyleCnt="6"/>
      <dgm:spPr/>
    </dgm:pt>
    <dgm:pt modelId="{0212AAC9-35BC-C343-81EC-462124009542}" type="pres">
      <dgm:prSet presAssocID="{FCBFB09A-5F80-174F-AC20-61F8C2E88C35}" presName="text0" presStyleLbl="node1" presStyleIdx="2" presStyleCnt="7" custScaleX="135472" custRadScaleRad="118808" custRadScaleInc="-2409">
        <dgm:presLayoutVars>
          <dgm:bulletEnabled val="1"/>
        </dgm:presLayoutVars>
      </dgm:prSet>
      <dgm:spPr/>
    </dgm:pt>
    <dgm:pt modelId="{188AF412-EE00-F644-B32B-55B9A87DCE52}" type="pres">
      <dgm:prSet presAssocID="{C2038EEF-72D7-A44F-AD00-30AF65F25354}" presName="Name56" presStyleLbl="parChTrans1D2" presStyleIdx="2" presStyleCnt="6"/>
      <dgm:spPr/>
    </dgm:pt>
    <dgm:pt modelId="{DB50C934-5368-674F-AB2C-E4377F58DD7B}" type="pres">
      <dgm:prSet presAssocID="{26C80B43-E6A8-4D41-9C41-CC89FD7CD393}" presName="text0" presStyleLbl="node1" presStyleIdx="3" presStyleCnt="7" custScaleX="139033" custRadScaleRad="121102" custRadScaleInc="2442">
        <dgm:presLayoutVars>
          <dgm:bulletEnabled val="1"/>
        </dgm:presLayoutVars>
      </dgm:prSet>
      <dgm:spPr/>
    </dgm:pt>
    <dgm:pt modelId="{64474283-63EF-BB47-B9A7-2301D89AF20C}" type="pres">
      <dgm:prSet presAssocID="{CC3C7267-CAF0-3644-BFEF-664AFD0810AB}" presName="Name56" presStyleLbl="parChTrans1D2" presStyleIdx="3" presStyleCnt="6"/>
      <dgm:spPr/>
    </dgm:pt>
    <dgm:pt modelId="{00E3190B-C081-AC45-B6E9-D1CAF230D77C}" type="pres">
      <dgm:prSet presAssocID="{7E81169A-1728-344C-AA21-D125B4C656BB}" presName="text0" presStyleLbl="node1" presStyleIdx="4" presStyleCnt="7" custScaleX="153353">
        <dgm:presLayoutVars>
          <dgm:bulletEnabled val="1"/>
        </dgm:presLayoutVars>
      </dgm:prSet>
      <dgm:spPr/>
    </dgm:pt>
    <dgm:pt modelId="{4384F57F-AF44-3E47-884F-FDC05D6DC5F4}" type="pres">
      <dgm:prSet presAssocID="{B6E6A445-B2A0-2440-8DF0-5D33A9D30522}" presName="Name56" presStyleLbl="parChTrans1D2" presStyleIdx="4" presStyleCnt="6"/>
      <dgm:spPr/>
    </dgm:pt>
    <dgm:pt modelId="{0598AC8F-E363-9A4F-AA13-B243057204D8}" type="pres">
      <dgm:prSet presAssocID="{D71DC756-FF15-0944-857E-25E212462A18}" presName="text0" presStyleLbl="node1" presStyleIdx="5" presStyleCnt="7" custScaleX="149202" custRadScaleRad="122674" custRadScaleInc="-812">
        <dgm:presLayoutVars>
          <dgm:bulletEnabled val="1"/>
        </dgm:presLayoutVars>
      </dgm:prSet>
      <dgm:spPr/>
    </dgm:pt>
    <dgm:pt modelId="{ED94FF01-C2A7-4549-8D66-47C56DE4835D}" type="pres">
      <dgm:prSet presAssocID="{08CFF2D7-6470-7B41-AE47-E02D184A8938}" presName="Name56" presStyleLbl="parChTrans1D2" presStyleIdx="5" presStyleCnt="6"/>
      <dgm:spPr/>
    </dgm:pt>
    <dgm:pt modelId="{042A0F07-D24E-DA40-8306-71BC432EE48A}" type="pres">
      <dgm:prSet presAssocID="{72BCFB4F-8067-D848-80B8-83CFB6125A2D}" presName="text0" presStyleLbl="node1" presStyleIdx="6" presStyleCnt="7" custScaleX="149350" custRadScaleRad="123271" custRadScaleInc="-1461">
        <dgm:presLayoutVars>
          <dgm:bulletEnabled val="1"/>
        </dgm:presLayoutVars>
      </dgm:prSet>
      <dgm:spPr/>
    </dgm:pt>
  </dgm:ptLst>
  <dgm:cxnLst>
    <dgm:cxn modelId="{68C35302-5E21-DE40-B728-51A7BC56ECDD}" srcId="{A28089B6-CC29-EE42-89E1-911505525ADB}" destId="{B87601B1-8D18-F948-8972-F5BF2DAD12E3}" srcOrd="0" destOrd="0" parTransId="{7373C9E3-7DB9-7547-8DBE-AD3FA6B9E8BD}" sibTransId="{8C070075-1377-9148-9ED9-340E8645A41E}"/>
    <dgm:cxn modelId="{3768ED06-AA92-B94D-8CE6-4749B06AC2FF}" srcId="{A28089B6-CC29-EE42-89E1-911505525ADB}" destId="{FCBFB09A-5F80-174F-AC20-61F8C2E88C35}" srcOrd="1" destOrd="0" parTransId="{7882FF1E-214D-6E43-8885-74AA20E8F533}" sibTransId="{6A5FFC51-D330-5D4E-8BA6-7871D7A2D194}"/>
    <dgm:cxn modelId="{9089C618-B074-2D4C-8270-D25C778DC40F}" srcId="{A28089B6-CC29-EE42-89E1-911505525ADB}" destId="{D71DC756-FF15-0944-857E-25E212462A18}" srcOrd="4" destOrd="0" parTransId="{B6E6A445-B2A0-2440-8DF0-5D33A9D30522}" sibTransId="{C6E58E3B-4368-1144-A590-CCD3D8482032}"/>
    <dgm:cxn modelId="{2FB56F19-1EDA-E449-978C-6886A4F06B61}" type="presOf" srcId="{08CFF2D7-6470-7B41-AE47-E02D184A8938}" destId="{ED94FF01-C2A7-4549-8D66-47C56DE4835D}" srcOrd="0" destOrd="0" presId="urn:microsoft.com/office/officeart/2008/layout/RadialCluster"/>
    <dgm:cxn modelId="{E741AB2C-4990-014D-BFCB-BC167778AB81}" srcId="{A28089B6-CC29-EE42-89E1-911505525ADB}" destId="{26C80B43-E6A8-4D41-9C41-CC89FD7CD393}" srcOrd="2" destOrd="0" parTransId="{C2038EEF-72D7-A44F-AD00-30AF65F25354}" sibTransId="{69B72A18-E662-1C45-ABBB-140650184EB3}"/>
    <dgm:cxn modelId="{2387024B-F572-894A-9D75-601C318815E8}" type="presOf" srcId="{B87601B1-8D18-F948-8972-F5BF2DAD12E3}" destId="{E4842EEF-0058-5343-B169-16347E22EA58}" srcOrd="0" destOrd="0" presId="urn:microsoft.com/office/officeart/2008/layout/RadialCluster"/>
    <dgm:cxn modelId="{6ADE1351-5B6B-BD4B-B513-2CBBB42D6750}" type="presOf" srcId="{7373C9E3-7DB9-7547-8DBE-AD3FA6B9E8BD}" destId="{29D89EA9-4C57-9340-917E-F0721B334724}" srcOrd="0" destOrd="0" presId="urn:microsoft.com/office/officeart/2008/layout/RadialCluster"/>
    <dgm:cxn modelId="{5D7C2B52-298E-2D4F-B988-F805A61D2C10}" type="presOf" srcId="{B6E6A445-B2A0-2440-8DF0-5D33A9D30522}" destId="{4384F57F-AF44-3E47-884F-FDC05D6DC5F4}" srcOrd="0" destOrd="0" presId="urn:microsoft.com/office/officeart/2008/layout/RadialCluster"/>
    <dgm:cxn modelId="{D71FB155-F660-5649-B01F-B5A38A9D6705}" srcId="{A28089B6-CC29-EE42-89E1-911505525ADB}" destId="{7E81169A-1728-344C-AA21-D125B4C656BB}" srcOrd="3" destOrd="0" parTransId="{CC3C7267-CAF0-3644-BFEF-664AFD0810AB}" sibTransId="{B4FBC60F-1E5B-BD4A-BC04-006DC8C66648}"/>
    <dgm:cxn modelId="{1190FD55-1A11-2A4C-8692-E92C602E92C6}" type="presOf" srcId="{6F9A5387-E54F-EE4C-847A-68011C17F8C2}" destId="{B9E7375B-908E-5640-A21B-4E7E7D3B43BB}" srcOrd="0" destOrd="0" presId="urn:microsoft.com/office/officeart/2008/layout/RadialCluster"/>
    <dgm:cxn modelId="{66AC2358-FE85-2A4C-8166-EFD44E542D8E}" type="presOf" srcId="{FCBFB09A-5F80-174F-AC20-61F8C2E88C35}" destId="{0212AAC9-35BC-C343-81EC-462124009542}" srcOrd="0" destOrd="0" presId="urn:microsoft.com/office/officeart/2008/layout/RadialCluster"/>
    <dgm:cxn modelId="{DEE7E958-A2D2-EC4D-B8A2-B3E18E0039E3}" type="presOf" srcId="{7E81169A-1728-344C-AA21-D125B4C656BB}" destId="{00E3190B-C081-AC45-B6E9-D1CAF230D77C}" srcOrd="0" destOrd="0" presId="urn:microsoft.com/office/officeart/2008/layout/RadialCluster"/>
    <dgm:cxn modelId="{8119C8A5-E3F5-D94D-90A6-BFB1CF83B55B}" type="presOf" srcId="{D71DC756-FF15-0944-857E-25E212462A18}" destId="{0598AC8F-E363-9A4F-AA13-B243057204D8}" srcOrd="0" destOrd="0" presId="urn:microsoft.com/office/officeart/2008/layout/RadialCluster"/>
    <dgm:cxn modelId="{C44B1EB5-C332-0E49-9E46-A3EAB8CAA90C}" srcId="{A28089B6-CC29-EE42-89E1-911505525ADB}" destId="{72BCFB4F-8067-D848-80B8-83CFB6125A2D}" srcOrd="5" destOrd="0" parTransId="{08CFF2D7-6470-7B41-AE47-E02D184A8938}" sibTransId="{6C46F1F2-3EB5-8943-AA0C-1BA9E95D9C38}"/>
    <dgm:cxn modelId="{06A908B8-2F63-B745-9B15-58CA18A350AA}" type="presOf" srcId="{26C80B43-E6A8-4D41-9C41-CC89FD7CD393}" destId="{DB50C934-5368-674F-AB2C-E4377F58DD7B}" srcOrd="0" destOrd="0" presId="urn:microsoft.com/office/officeart/2008/layout/RadialCluster"/>
    <dgm:cxn modelId="{A1E0E3BF-C72D-5940-B71A-08D3F13EF42D}" type="presOf" srcId="{C2038EEF-72D7-A44F-AD00-30AF65F25354}" destId="{188AF412-EE00-F644-B32B-55B9A87DCE52}" srcOrd="0" destOrd="0" presId="urn:microsoft.com/office/officeart/2008/layout/RadialCluster"/>
    <dgm:cxn modelId="{318577C5-C3CD-9E46-9AA1-5C64D6D127B7}" type="presOf" srcId="{A28089B6-CC29-EE42-89E1-911505525ADB}" destId="{18F4A837-51D1-3B46-9BB8-348A05B49A0A}" srcOrd="0" destOrd="0" presId="urn:microsoft.com/office/officeart/2008/layout/RadialCluster"/>
    <dgm:cxn modelId="{96A8EDE2-6A81-D84D-8CB5-4C7318862805}" type="presOf" srcId="{7882FF1E-214D-6E43-8885-74AA20E8F533}" destId="{64C0E0E8-6730-D84D-99F7-CC0E05A36FE2}" srcOrd="0" destOrd="0" presId="urn:microsoft.com/office/officeart/2008/layout/RadialCluster"/>
    <dgm:cxn modelId="{9A2742F0-34F6-3D47-A7E6-DD2BA1C5240A}" srcId="{6F9A5387-E54F-EE4C-847A-68011C17F8C2}" destId="{A28089B6-CC29-EE42-89E1-911505525ADB}" srcOrd="0" destOrd="0" parTransId="{BCF2BBCC-E1C1-1B42-8DDB-9A729E6F39C8}" sibTransId="{D0CF26CD-5195-BE4C-9D08-7AC833D04A8B}"/>
    <dgm:cxn modelId="{AFCF90F0-E802-AB45-9F7C-B29F427A6E14}" type="presOf" srcId="{72BCFB4F-8067-D848-80B8-83CFB6125A2D}" destId="{042A0F07-D24E-DA40-8306-71BC432EE48A}" srcOrd="0" destOrd="0" presId="urn:microsoft.com/office/officeart/2008/layout/RadialCluster"/>
    <dgm:cxn modelId="{B5D5BCFC-AE7B-0B4E-A975-777B5583613B}" type="presOf" srcId="{CC3C7267-CAF0-3644-BFEF-664AFD0810AB}" destId="{64474283-63EF-BB47-B9A7-2301D89AF20C}" srcOrd="0" destOrd="0" presId="urn:microsoft.com/office/officeart/2008/layout/RadialCluster"/>
    <dgm:cxn modelId="{CF430CF8-E65C-8C40-8B1C-521ABB253F81}" type="presParOf" srcId="{B9E7375B-908E-5640-A21B-4E7E7D3B43BB}" destId="{B6DFDE16-C510-5F46-87BE-42F6A9D4041A}" srcOrd="0" destOrd="0" presId="urn:microsoft.com/office/officeart/2008/layout/RadialCluster"/>
    <dgm:cxn modelId="{53D3D219-03F9-B34B-94E6-98CCCF50E42E}" type="presParOf" srcId="{B6DFDE16-C510-5F46-87BE-42F6A9D4041A}" destId="{18F4A837-51D1-3B46-9BB8-348A05B49A0A}" srcOrd="0" destOrd="0" presId="urn:microsoft.com/office/officeart/2008/layout/RadialCluster"/>
    <dgm:cxn modelId="{5F2319D4-CCB1-0241-B60A-B79C7624D14C}" type="presParOf" srcId="{B6DFDE16-C510-5F46-87BE-42F6A9D4041A}" destId="{29D89EA9-4C57-9340-917E-F0721B334724}" srcOrd="1" destOrd="0" presId="urn:microsoft.com/office/officeart/2008/layout/RadialCluster"/>
    <dgm:cxn modelId="{2620C554-2819-EC49-AC0E-1AC569461380}" type="presParOf" srcId="{B6DFDE16-C510-5F46-87BE-42F6A9D4041A}" destId="{E4842EEF-0058-5343-B169-16347E22EA58}" srcOrd="2" destOrd="0" presId="urn:microsoft.com/office/officeart/2008/layout/RadialCluster"/>
    <dgm:cxn modelId="{533F41C5-622F-CF41-B5CB-A9328BA98F1B}" type="presParOf" srcId="{B6DFDE16-C510-5F46-87BE-42F6A9D4041A}" destId="{64C0E0E8-6730-D84D-99F7-CC0E05A36FE2}" srcOrd="3" destOrd="0" presId="urn:microsoft.com/office/officeart/2008/layout/RadialCluster"/>
    <dgm:cxn modelId="{25BA8B45-5029-4544-AD6E-FE241F9C1C0A}" type="presParOf" srcId="{B6DFDE16-C510-5F46-87BE-42F6A9D4041A}" destId="{0212AAC9-35BC-C343-81EC-462124009542}" srcOrd="4" destOrd="0" presId="urn:microsoft.com/office/officeart/2008/layout/RadialCluster"/>
    <dgm:cxn modelId="{7119343D-ED09-2244-A8D6-E35876793032}" type="presParOf" srcId="{B6DFDE16-C510-5F46-87BE-42F6A9D4041A}" destId="{188AF412-EE00-F644-B32B-55B9A87DCE52}" srcOrd="5" destOrd="0" presId="urn:microsoft.com/office/officeart/2008/layout/RadialCluster"/>
    <dgm:cxn modelId="{42B5DC48-3AB0-B243-9EBF-EBA28BE38A2B}" type="presParOf" srcId="{B6DFDE16-C510-5F46-87BE-42F6A9D4041A}" destId="{DB50C934-5368-674F-AB2C-E4377F58DD7B}" srcOrd="6" destOrd="0" presId="urn:microsoft.com/office/officeart/2008/layout/RadialCluster"/>
    <dgm:cxn modelId="{79967763-CAA3-C642-BEB0-D2F2FF7343F8}" type="presParOf" srcId="{B6DFDE16-C510-5F46-87BE-42F6A9D4041A}" destId="{64474283-63EF-BB47-B9A7-2301D89AF20C}" srcOrd="7" destOrd="0" presId="urn:microsoft.com/office/officeart/2008/layout/RadialCluster"/>
    <dgm:cxn modelId="{742F6A78-7B43-8D47-B360-60B7B9559F9E}" type="presParOf" srcId="{B6DFDE16-C510-5F46-87BE-42F6A9D4041A}" destId="{00E3190B-C081-AC45-B6E9-D1CAF230D77C}" srcOrd="8" destOrd="0" presId="urn:microsoft.com/office/officeart/2008/layout/RadialCluster"/>
    <dgm:cxn modelId="{ACDA2841-523F-8346-8B83-56F54B25C9F0}" type="presParOf" srcId="{B6DFDE16-C510-5F46-87BE-42F6A9D4041A}" destId="{4384F57F-AF44-3E47-884F-FDC05D6DC5F4}" srcOrd="9" destOrd="0" presId="urn:microsoft.com/office/officeart/2008/layout/RadialCluster"/>
    <dgm:cxn modelId="{6AE143BF-5993-5342-8B64-9F4DE2EA2B0B}" type="presParOf" srcId="{B6DFDE16-C510-5F46-87BE-42F6A9D4041A}" destId="{0598AC8F-E363-9A4F-AA13-B243057204D8}" srcOrd="10" destOrd="0" presId="urn:microsoft.com/office/officeart/2008/layout/RadialCluster"/>
    <dgm:cxn modelId="{D2790C35-76A8-774B-AE73-5E85FBB7C1B2}" type="presParOf" srcId="{B6DFDE16-C510-5F46-87BE-42F6A9D4041A}" destId="{ED94FF01-C2A7-4549-8D66-47C56DE4835D}" srcOrd="11" destOrd="0" presId="urn:microsoft.com/office/officeart/2008/layout/RadialCluster"/>
    <dgm:cxn modelId="{B349D453-D98E-ED41-89A6-A4610C4A621F}" type="presParOf" srcId="{B6DFDE16-C510-5F46-87BE-42F6A9D4041A}" destId="{042A0F07-D24E-DA40-8306-71BC432EE48A}" srcOrd="1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1B226-1EFB-7544-8E9C-B81B9C8FB0D1}">
      <dsp:nvSpPr>
        <dsp:cNvPr id="0" name=""/>
        <dsp:cNvSpPr/>
      </dsp:nvSpPr>
      <dsp:spPr>
        <a:xfrm rot="5400000">
          <a:off x="646194" y="1322346"/>
          <a:ext cx="1169501" cy="1331436"/>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FC99803-EF77-9B4E-842E-6DFEC5543026}">
      <dsp:nvSpPr>
        <dsp:cNvPr id="0" name=""/>
        <dsp:cNvSpPr/>
      </dsp:nvSpPr>
      <dsp:spPr>
        <a:xfrm>
          <a:off x="0" y="0"/>
          <a:ext cx="1968752" cy="1378062"/>
        </a:xfrm>
        <a:prstGeom prst="roundRect">
          <a:avLst>
            <a:gd name="adj" fmla="val 166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Control your emotions</a:t>
          </a:r>
        </a:p>
      </dsp:txBody>
      <dsp:txXfrm>
        <a:off x="67284" y="67284"/>
        <a:ext cx="1834184" cy="1243494"/>
      </dsp:txXfrm>
    </dsp:sp>
    <dsp:sp modelId="{5DCDC683-E3DD-1B4C-B5AF-B9379E74DBAE}">
      <dsp:nvSpPr>
        <dsp:cNvPr id="0" name=""/>
        <dsp:cNvSpPr/>
      </dsp:nvSpPr>
      <dsp:spPr>
        <a:xfrm>
          <a:off x="1899103" y="174334"/>
          <a:ext cx="2243875" cy="107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Boys don’t cry, Suck it up, Push it down</a:t>
          </a:r>
        </a:p>
      </dsp:txBody>
      <dsp:txXfrm>
        <a:off x="1899103" y="174334"/>
        <a:ext cx="2243875" cy="1079862"/>
      </dsp:txXfrm>
    </dsp:sp>
    <dsp:sp modelId="{421B4C69-BE27-3D45-A104-274398BB6472}">
      <dsp:nvSpPr>
        <dsp:cNvPr id="0" name=""/>
        <dsp:cNvSpPr/>
      </dsp:nvSpPr>
      <dsp:spPr>
        <a:xfrm rot="5400000">
          <a:off x="2473377" y="2870366"/>
          <a:ext cx="1169501" cy="1331436"/>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FF1B3DF-7574-F346-AC7F-7EC0AF6D0A34}">
      <dsp:nvSpPr>
        <dsp:cNvPr id="0" name=""/>
        <dsp:cNvSpPr/>
      </dsp:nvSpPr>
      <dsp:spPr>
        <a:xfrm>
          <a:off x="1974943" y="1573950"/>
          <a:ext cx="1968752" cy="1378062"/>
        </a:xfrm>
        <a:prstGeom prst="roundRect">
          <a:avLst>
            <a:gd name="adj" fmla="val 166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Distance from emotions</a:t>
          </a:r>
        </a:p>
      </dsp:txBody>
      <dsp:txXfrm>
        <a:off x="2042227" y="1641234"/>
        <a:ext cx="1834184" cy="1243494"/>
      </dsp:txXfrm>
    </dsp:sp>
    <dsp:sp modelId="{B3694E34-E231-FC48-B2DE-0CED1BC7D77E}">
      <dsp:nvSpPr>
        <dsp:cNvPr id="0" name=""/>
        <dsp:cNvSpPr/>
      </dsp:nvSpPr>
      <dsp:spPr>
        <a:xfrm>
          <a:off x="3970594" y="1663478"/>
          <a:ext cx="2823902" cy="111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Lose touch with one’s feelings (what they are, what they mean)</a:t>
          </a:r>
        </a:p>
      </dsp:txBody>
      <dsp:txXfrm>
        <a:off x="3970594" y="1663478"/>
        <a:ext cx="2823902" cy="1113811"/>
      </dsp:txXfrm>
    </dsp:sp>
    <dsp:sp modelId="{F99FAE34-186D-2C4C-8237-7B39EBF517B7}">
      <dsp:nvSpPr>
        <dsp:cNvPr id="0" name=""/>
        <dsp:cNvSpPr/>
      </dsp:nvSpPr>
      <dsp:spPr>
        <a:xfrm>
          <a:off x="3791653" y="3147900"/>
          <a:ext cx="1968752" cy="1378062"/>
        </a:xfrm>
        <a:prstGeom prst="roundRect">
          <a:avLst>
            <a:gd name="adj" fmla="val 166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Impaired emotion regulation</a:t>
          </a:r>
        </a:p>
      </dsp:txBody>
      <dsp:txXfrm>
        <a:off x="3858937" y="3215184"/>
        <a:ext cx="1834184" cy="1243494"/>
      </dsp:txXfrm>
    </dsp:sp>
    <dsp:sp modelId="{40418935-CBBF-D441-B960-C2A4DB399B3A}">
      <dsp:nvSpPr>
        <dsp:cNvPr id="0" name=""/>
        <dsp:cNvSpPr/>
      </dsp:nvSpPr>
      <dsp:spPr>
        <a:xfrm>
          <a:off x="5793909" y="3242918"/>
          <a:ext cx="2435690" cy="111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Recognition and management of distress are impeded</a:t>
          </a:r>
        </a:p>
      </dsp:txBody>
      <dsp:txXfrm>
        <a:off x="5793909" y="3242918"/>
        <a:ext cx="2435690" cy="11138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FA106-C6D1-404A-B062-0A3789FB3BB5}">
      <dsp:nvSpPr>
        <dsp:cNvPr id="0" name=""/>
        <dsp:cNvSpPr/>
      </dsp:nvSpPr>
      <dsp:spPr>
        <a:xfrm>
          <a:off x="3277827" y="2628963"/>
          <a:ext cx="1948583" cy="194858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“Stress”</a:t>
          </a:r>
        </a:p>
      </dsp:txBody>
      <dsp:txXfrm>
        <a:off x="3563190" y="2914326"/>
        <a:ext cx="1377857" cy="1377857"/>
      </dsp:txXfrm>
    </dsp:sp>
    <dsp:sp modelId="{F4AE6F08-5068-6F44-8E63-D29BB00F58B7}">
      <dsp:nvSpPr>
        <dsp:cNvPr id="0" name=""/>
        <dsp:cNvSpPr/>
      </dsp:nvSpPr>
      <dsp:spPr>
        <a:xfrm rot="10800000">
          <a:off x="1390127" y="3325582"/>
          <a:ext cx="1783876" cy="555346"/>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5EF5320-61D0-E24A-AA3B-FD6DB0F62DFB}">
      <dsp:nvSpPr>
        <dsp:cNvPr id="0" name=""/>
        <dsp:cNvSpPr/>
      </dsp:nvSpPr>
      <dsp:spPr>
        <a:xfrm>
          <a:off x="464550" y="2862793"/>
          <a:ext cx="1851154" cy="148092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Anger</a:t>
          </a:r>
          <a:r>
            <a:rPr lang="en-US" sz="1700" kern="1200" dirty="0"/>
            <a:t> (workplace, home, road rage)</a:t>
          </a:r>
        </a:p>
      </dsp:txBody>
      <dsp:txXfrm>
        <a:off x="507925" y="2906168"/>
        <a:ext cx="1764404" cy="1394173"/>
      </dsp:txXfrm>
    </dsp:sp>
    <dsp:sp modelId="{49DCCD24-BD20-744C-952B-D59477FC5C1C}">
      <dsp:nvSpPr>
        <dsp:cNvPr id="0" name=""/>
        <dsp:cNvSpPr/>
      </dsp:nvSpPr>
      <dsp:spPr>
        <a:xfrm rot="13500000">
          <a:off x="1967143" y="1932544"/>
          <a:ext cx="1783876" cy="555346"/>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61082AB-F496-C248-8E26-1C242DFD6158}">
      <dsp:nvSpPr>
        <dsp:cNvPr id="0" name=""/>
        <dsp:cNvSpPr/>
      </dsp:nvSpPr>
      <dsp:spPr>
        <a:xfrm>
          <a:off x="1302808" y="839060"/>
          <a:ext cx="1851154" cy="148092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Substance use </a:t>
          </a:r>
          <a:r>
            <a:rPr lang="en-US" sz="1700" kern="1200" dirty="0"/>
            <a:t>(booze, drugs)</a:t>
          </a:r>
        </a:p>
      </dsp:txBody>
      <dsp:txXfrm>
        <a:off x="1346183" y="882435"/>
        <a:ext cx="1764404" cy="1394173"/>
      </dsp:txXfrm>
    </dsp:sp>
    <dsp:sp modelId="{4F8E6023-AA02-5643-A0BD-D532D3AE797F}">
      <dsp:nvSpPr>
        <dsp:cNvPr id="0" name=""/>
        <dsp:cNvSpPr/>
      </dsp:nvSpPr>
      <dsp:spPr>
        <a:xfrm rot="16200000">
          <a:off x="3415259" y="1417019"/>
          <a:ext cx="1673718" cy="555346"/>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C27181-24BF-1845-AD79-175BC21A8F06}">
      <dsp:nvSpPr>
        <dsp:cNvPr id="0" name=""/>
        <dsp:cNvSpPr/>
      </dsp:nvSpPr>
      <dsp:spPr>
        <a:xfrm>
          <a:off x="3326541" y="117371"/>
          <a:ext cx="1851154" cy="148092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Relationship problems</a:t>
          </a:r>
        </a:p>
      </dsp:txBody>
      <dsp:txXfrm>
        <a:off x="3369916" y="160746"/>
        <a:ext cx="1764404" cy="1394173"/>
      </dsp:txXfrm>
    </dsp:sp>
    <dsp:sp modelId="{49EC5CA4-969B-9740-BB35-73AEDDA16C29}">
      <dsp:nvSpPr>
        <dsp:cNvPr id="0" name=""/>
        <dsp:cNvSpPr/>
      </dsp:nvSpPr>
      <dsp:spPr>
        <a:xfrm rot="18900000">
          <a:off x="4753218" y="1932544"/>
          <a:ext cx="1783876" cy="555346"/>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4A10826-49C1-1D45-ACF1-6031CAE2F1B8}">
      <dsp:nvSpPr>
        <dsp:cNvPr id="0" name=""/>
        <dsp:cNvSpPr/>
      </dsp:nvSpPr>
      <dsp:spPr>
        <a:xfrm>
          <a:off x="5350275" y="839060"/>
          <a:ext cx="1851154" cy="148092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Problem </a:t>
          </a:r>
          <a:r>
            <a:rPr lang="en-US" sz="1700" b="1" kern="1200" dirty="0" err="1"/>
            <a:t>behaviours</a:t>
          </a:r>
          <a:r>
            <a:rPr lang="en-US" sz="1700" b="1" kern="1200" dirty="0"/>
            <a:t>  </a:t>
          </a:r>
          <a:r>
            <a:rPr lang="en-US" sz="1700" kern="1200" dirty="0"/>
            <a:t>(sex, internet, gambling)</a:t>
          </a:r>
        </a:p>
      </dsp:txBody>
      <dsp:txXfrm>
        <a:off x="5393650" y="882435"/>
        <a:ext cx="1764404" cy="1394173"/>
      </dsp:txXfrm>
    </dsp:sp>
    <dsp:sp modelId="{2D54D160-27C5-A74A-949C-AF3F6784A51E}">
      <dsp:nvSpPr>
        <dsp:cNvPr id="0" name=""/>
        <dsp:cNvSpPr/>
      </dsp:nvSpPr>
      <dsp:spPr>
        <a:xfrm>
          <a:off x="5330234" y="3325582"/>
          <a:ext cx="1783876" cy="555346"/>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66FF1C-FFF9-494F-B644-54444934847A}">
      <dsp:nvSpPr>
        <dsp:cNvPr id="0" name=""/>
        <dsp:cNvSpPr/>
      </dsp:nvSpPr>
      <dsp:spPr>
        <a:xfrm>
          <a:off x="6188533" y="2862793"/>
          <a:ext cx="1851154" cy="148092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Work performance issues </a:t>
          </a:r>
          <a:r>
            <a:rPr lang="en-US" sz="1700" kern="1200" dirty="0"/>
            <a:t>(procrastination, sabotage, avoidance)</a:t>
          </a:r>
        </a:p>
      </dsp:txBody>
      <dsp:txXfrm>
        <a:off x="6231908" y="2906168"/>
        <a:ext cx="1764404" cy="13941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6AE6C-40E1-9044-A558-208C5255FA5A}">
      <dsp:nvSpPr>
        <dsp:cNvPr id="0" name=""/>
        <dsp:cNvSpPr/>
      </dsp:nvSpPr>
      <dsp:spPr>
        <a:xfrm>
          <a:off x="0" y="117567"/>
          <a:ext cx="8729663" cy="4859005"/>
        </a:xfrm>
        <a:prstGeom prst="rect">
          <a:avLst/>
        </a:prstGeom>
        <a:solidFill>
          <a:srgbClr val="3E6FAD">
            <a:alpha val="90000"/>
          </a:srgbClr>
        </a:solidFill>
        <a:ln>
          <a:noFill/>
        </a:ln>
        <a:effectLst>
          <a:outerShdw blurRad="40000" dist="23000" dir="5400000" rotWithShape="0">
            <a:srgbClr val="000000">
              <a:alpha val="67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b="1" kern="1200" dirty="0"/>
            <a:t>“</a:t>
          </a:r>
          <a:r>
            <a:rPr lang="en-US" sz="2800" b="1" i="1" kern="1200" dirty="0"/>
            <a:t>Being shamed by their peers, as well as parents, is how boys are taught to conform to male gender role norms</a:t>
          </a:r>
          <a:r>
            <a:rPr lang="en-US" sz="2800" b="1" kern="1200" dirty="0"/>
            <a:t>.”</a:t>
          </a:r>
        </a:p>
      </dsp:txBody>
      <dsp:txXfrm>
        <a:off x="0" y="117567"/>
        <a:ext cx="8729663" cy="2623862"/>
      </dsp:txXfrm>
    </dsp:sp>
    <dsp:sp modelId="{AF000DE4-ACCD-654F-9B48-5C6D8B2B0D75}">
      <dsp:nvSpPr>
        <dsp:cNvPr id="0" name=""/>
        <dsp:cNvSpPr/>
      </dsp:nvSpPr>
      <dsp:spPr>
        <a:xfrm>
          <a:off x="4262" y="2649363"/>
          <a:ext cx="2907045" cy="2352756"/>
        </a:xfrm>
        <a:prstGeom prst="rect">
          <a:avLst/>
        </a:prstGeom>
        <a:solidFill>
          <a:schemeClr val="bg1">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l" defTabSz="1066800" rtl="0">
            <a:lnSpc>
              <a:spcPct val="90000"/>
            </a:lnSpc>
            <a:spcBef>
              <a:spcPct val="0"/>
            </a:spcBef>
            <a:spcAft>
              <a:spcPct val="35000"/>
            </a:spcAft>
            <a:buNone/>
          </a:pPr>
          <a:r>
            <a:rPr lang="en-US" sz="2400" kern="1200" dirty="0"/>
            <a:t>When a man fails to live up to internalized expectations of what a man should be, he can experience shame.</a:t>
          </a:r>
        </a:p>
      </dsp:txBody>
      <dsp:txXfrm>
        <a:off x="4262" y="2649363"/>
        <a:ext cx="2907045" cy="2352756"/>
      </dsp:txXfrm>
    </dsp:sp>
    <dsp:sp modelId="{E0908128-42EE-6144-ACA3-EB53B1D2FE2E}">
      <dsp:nvSpPr>
        <dsp:cNvPr id="0" name=""/>
        <dsp:cNvSpPr/>
      </dsp:nvSpPr>
      <dsp:spPr>
        <a:xfrm>
          <a:off x="2911308" y="2649363"/>
          <a:ext cx="2907045" cy="2352756"/>
        </a:xfrm>
        <a:prstGeom prst="rect">
          <a:avLst/>
        </a:prstGeom>
        <a:solidFill>
          <a:schemeClr val="bg1">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l" defTabSz="1066800" rtl="0">
            <a:lnSpc>
              <a:spcPct val="90000"/>
            </a:lnSpc>
            <a:spcBef>
              <a:spcPct val="0"/>
            </a:spcBef>
            <a:spcAft>
              <a:spcPct val="35000"/>
            </a:spcAft>
            <a:buNone/>
          </a:pPr>
          <a:r>
            <a:rPr lang="en-US" sz="2400" kern="1200" dirty="0"/>
            <a:t>Men tend to manage shame through ineffective and self-destructive strategies.</a:t>
          </a:r>
        </a:p>
      </dsp:txBody>
      <dsp:txXfrm>
        <a:off x="2911308" y="2649363"/>
        <a:ext cx="2907045" cy="2352756"/>
      </dsp:txXfrm>
    </dsp:sp>
    <dsp:sp modelId="{B4411175-4E98-6547-B2DE-DF906BA88AD1}">
      <dsp:nvSpPr>
        <dsp:cNvPr id="0" name=""/>
        <dsp:cNvSpPr/>
      </dsp:nvSpPr>
      <dsp:spPr>
        <a:xfrm>
          <a:off x="5818354" y="2649363"/>
          <a:ext cx="2907045" cy="2352756"/>
        </a:xfrm>
        <a:prstGeom prst="rect">
          <a:avLst/>
        </a:prstGeom>
        <a:solidFill>
          <a:schemeClr val="bg1">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l" defTabSz="1066800" rtl="0">
            <a:lnSpc>
              <a:spcPct val="90000"/>
            </a:lnSpc>
            <a:spcBef>
              <a:spcPct val="0"/>
            </a:spcBef>
            <a:spcAft>
              <a:spcPct val="35000"/>
            </a:spcAft>
            <a:buNone/>
          </a:pPr>
          <a:r>
            <a:rPr lang="en-US" sz="2400" kern="1200" dirty="0"/>
            <a:t>Paradoxically increases feelings of inadequacy, leading to more isolation and lack of support.</a:t>
          </a:r>
        </a:p>
      </dsp:txBody>
      <dsp:txXfrm>
        <a:off x="5818354" y="2649363"/>
        <a:ext cx="2907045" cy="2352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A0059-91F3-CB4C-AF56-423426FF5EBD}">
      <dsp:nvSpPr>
        <dsp:cNvPr id="0" name=""/>
        <dsp:cNvSpPr/>
      </dsp:nvSpPr>
      <dsp:spPr>
        <a:xfrm>
          <a:off x="0" y="1031"/>
          <a:ext cx="8197850" cy="119420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Core therapeutic principles such as empathy, acceptance, building hope are just as important when working with men.</a:t>
          </a:r>
        </a:p>
      </dsp:txBody>
      <dsp:txXfrm>
        <a:off x="58296" y="59327"/>
        <a:ext cx="8081258" cy="1077614"/>
      </dsp:txXfrm>
    </dsp:sp>
    <dsp:sp modelId="{26B61CB4-78BD-EA49-88F8-19A2CA7DD8C3}">
      <dsp:nvSpPr>
        <dsp:cNvPr id="0" name=""/>
        <dsp:cNvSpPr/>
      </dsp:nvSpPr>
      <dsp:spPr>
        <a:xfrm>
          <a:off x="0" y="1205743"/>
          <a:ext cx="8197850" cy="96238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Communicate respect and interest.</a:t>
          </a:r>
        </a:p>
      </dsp:txBody>
      <dsp:txXfrm>
        <a:off x="46980" y="1252723"/>
        <a:ext cx="8103890" cy="868426"/>
      </dsp:txXfrm>
    </dsp:sp>
    <dsp:sp modelId="{22B614C3-0C32-E640-A45C-85ECA164FB94}">
      <dsp:nvSpPr>
        <dsp:cNvPr id="0" name=""/>
        <dsp:cNvSpPr/>
      </dsp:nvSpPr>
      <dsp:spPr>
        <a:xfrm>
          <a:off x="0" y="2178635"/>
          <a:ext cx="8197850" cy="119420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Never assume that you know a client just because he’s a guy– every man is unique, with a distinct personality and his own story.</a:t>
          </a:r>
        </a:p>
      </dsp:txBody>
      <dsp:txXfrm>
        <a:off x="58296" y="2236931"/>
        <a:ext cx="8081258" cy="1077614"/>
      </dsp:txXfrm>
    </dsp:sp>
    <dsp:sp modelId="{BE754255-272A-EC4B-B92E-9A3B1F25D0D6}">
      <dsp:nvSpPr>
        <dsp:cNvPr id="0" name=""/>
        <dsp:cNvSpPr/>
      </dsp:nvSpPr>
      <dsp:spPr>
        <a:xfrm>
          <a:off x="0" y="3383347"/>
          <a:ext cx="8197850" cy="119420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Awareness of one’s own limitations and accept that we can’t help everyone who walks through our door, and that some partnerships just don’t work.</a:t>
          </a:r>
        </a:p>
      </dsp:txBody>
      <dsp:txXfrm>
        <a:off x="58296" y="3441643"/>
        <a:ext cx="8081258" cy="10776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4A837-51D1-3B46-9BB8-348A05B49A0A}">
      <dsp:nvSpPr>
        <dsp:cNvPr id="0" name=""/>
        <dsp:cNvSpPr/>
      </dsp:nvSpPr>
      <dsp:spPr>
        <a:xfrm>
          <a:off x="3292883" y="1433424"/>
          <a:ext cx="2069704" cy="176706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kern="1200" dirty="0"/>
            <a:t>I focus on guys’ strengths and positive masculine attributes.</a:t>
          </a:r>
        </a:p>
      </dsp:txBody>
      <dsp:txXfrm>
        <a:off x="3379144" y="1519685"/>
        <a:ext cx="1897182" cy="1594541"/>
      </dsp:txXfrm>
    </dsp:sp>
    <dsp:sp modelId="{29D89EA9-4C57-9340-917E-F0721B334724}">
      <dsp:nvSpPr>
        <dsp:cNvPr id="0" name=""/>
        <dsp:cNvSpPr/>
      </dsp:nvSpPr>
      <dsp:spPr>
        <a:xfrm rot="16200000">
          <a:off x="4122508" y="1228196"/>
          <a:ext cx="410455" cy="0"/>
        </a:xfrm>
        <a:custGeom>
          <a:avLst/>
          <a:gdLst/>
          <a:ahLst/>
          <a:cxnLst/>
          <a:rect l="0" t="0" r="0" b="0"/>
          <a:pathLst>
            <a:path>
              <a:moveTo>
                <a:pt x="0" y="0"/>
              </a:moveTo>
              <a:lnTo>
                <a:pt x="410455"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842EEF-0058-5343-B169-16347E22EA58}">
      <dsp:nvSpPr>
        <dsp:cNvPr id="0" name=""/>
        <dsp:cNvSpPr/>
      </dsp:nvSpPr>
      <dsp:spPr>
        <a:xfrm>
          <a:off x="3639964" y="91552"/>
          <a:ext cx="1375543" cy="93141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kern="1200" dirty="0"/>
            <a:t>Provider</a:t>
          </a:r>
        </a:p>
      </dsp:txBody>
      <dsp:txXfrm>
        <a:off x="3685432" y="137020"/>
        <a:ext cx="1284607" cy="840480"/>
      </dsp:txXfrm>
    </dsp:sp>
    <dsp:sp modelId="{64C0E0E8-6730-D84D-99F7-CC0E05A36FE2}">
      <dsp:nvSpPr>
        <dsp:cNvPr id="0" name=""/>
        <dsp:cNvSpPr/>
      </dsp:nvSpPr>
      <dsp:spPr>
        <a:xfrm rot="19756638">
          <a:off x="5344255" y="1635219"/>
          <a:ext cx="261242" cy="0"/>
        </a:xfrm>
        <a:custGeom>
          <a:avLst/>
          <a:gdLst/>
          <a:ahLst/>
          <a:cxnLst/>
          <a:rect l="0" t="0" r="0" b="0"/>
          <a:pathLst>
            <a:path>
              <a:moveTo>
                <a:pt x="0" y="0"/>
              </a:moveTo>
              <a:lnTo>
                <a:pt x="261242"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12AAC9-35BC-C343-81EC-462124009542}">
      <dsp:nvSpPr>
        <dsp:cNvPr id="0" name=""/>
        <dsp:cNvSpPr/>
      </dsp:nvSpPr>
      <dsp:spPr>
        <a:xfrm>
          <a:off x="5587165" y="727836"/>
          <a:ext cx="1261808" cy="93141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Courage</a:t>
          </a:r>
        </a:p>
      </dsp:txBody>
      <dsp:txXfrm>
        <a:off x="5632633" y="773304"/>
        <a:ext cx="1170872" cy="840480"/>
      </dsp:txXfrm>
    </dsp:sp>
    <dsp:sp modelId="{188AF412-EE00-F644-B32B-55B9A87DCE52}">
      <dsp:nvSpPr>
        <dsp:cNvPr id="0" name=""/>
        <dsp:cNvSpPr/>
      </dsp:nvSpPr>
      <dsp:spPr>
        <a:xfrm rot="1843956">
          <a:off x="5342631" y="3004823"/>
          <a:ext cx="284208" cy="0"/>
        </a:xfrm>
        <a:custGeom>
          <a:avLst/>
          <a:gdLst/>
          <a:ahLst/>
          <a:cxnLst/>
          <a:rect l="0" t="0" r="0" b="0"/>
          <a:pathLst>
            <a:path>
              <a:moveTo>
                <a:pt x="0" y="0"/>
              </a:moveTo>
              <a:lnTo>
                <a:pt x="284208"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50C934-5368-674F-AB2C-E4377F58DD7B}">
      <dsp:nvSpPr>
        <dsp:cNvPr id="0" name=""/>
        <dsp:cNvSpPr/>
      </dsp:nvSpPr>
      <dsp:spPr>
        <a:xfrm>
          <a:off x="5606883" y="2996683"/>
          <a:ext cx="1294976" cy="93141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Rationale</a:t>
          </a:r>
        </a:p>
      </dsp:txBody>
      <dsp:txXfrm>
        <a:off x="5652351" y="3042151"/>
        <a:ext cx="1204040" cy="840480"/>
      </dsp:txXfrm>
    </dsp:sp>
    <dsp:sp modelId="{64474283-63EF-BB47-B9A7-2301D89AF20C}">
      <dsp:nvSpPr>
        <dsp:cNvPr id="0" name=""/>
        <dsp:cNvSpPr/>
      </dsp:nvSpPr>
      <dsp:spPr>
        <a:xfrm rot="5400000">
          <a:off x="4076931" y="3451293"/>
          <a:ext cx="501609" cy="0"/>
        </a:xfrm>
        <a:custGeom>
          <a:avLst/>
          <a:gdLst/>
          <a:ahLst/>
          <a:cxnLst/>
          <a:rect l="0" t="0" r="0" b="0"/>
          <a:pathLst>
            <a:path>
              <a:moveTo>
                <a:pt x="0" y="0"/>
              </a:moveTo>
              <a:lnTo>
                <a:pt x="501609"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0E3190B-C081-AC45-B6E9-D1CAF230D77C}">
      <dsp:nvSpPr>
        <dsp:cNvPr id="0" name=""/>
        <dsp:cNvSpPr/>
      </dsp:nvSpPr>
      <dsp:spPr>
        <a:xfrm>
          <a:off x="3613558" y="3702098"/>
          <a:ext cx="1428355" cy="93141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Responsible</a:t>
          </a:r>
        </a:p>
      </dsp:txBody>
      <dsp:txXfrm>
        <a:off x="3659026" y="3747566"/>
        <a:ext cx="1337419" cy="840480"/>
      </dsp:txXfrm>
    </dsp:sp>
    <dsp:sp modelId="{4384F57F-AF44-3E47-884F-FDC05D6DC5F4}">
      <dsp:nvSpPr>
        <dsp:cNvPr id="0" name=""/>
        <dsp:cNvSpPr/>
      </dsp:nvSpPr>
      <dsp:spPr>
        <a:xfrm rot="8985384">
          <a:off x="3042847" y="2987876"/>
          <a:ext cx="268295" cy="0"/>
        </a:xfrm>
        <a:custGeom>
          <a:avLst/>
          <a:gdLst/>
          <a:ahLst/>
          <a:cxnLst/>
          <a:rect l="0" t="0" r="0" b="0"/>
          <a:pathLst>
            <a:path>
              <a:moveTo>
                <a:pt x="0" y="0"/>
              </a:moveTo>
              <a:lnTo>
                <a:pt x="268295"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598AC8F-E363-9A4F-AA13-B243057204D8}">
      <dsp:nvSpPr>
        <dsp:cNvPr id="0" name=""/>
        <dsp:cNvSpPr/>
      </dsp:nvSpPr>
      <dsp:spPr>
        <a:xfrm>
          <a:off x="1671413" y="2994853"/>
          <a:ext cx="1389692" cy="93141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Loyal</a:t>
          </a:r>
        </a:p>
      </dsp:txBody>
      <dsp:txXfrm>
        <a:off x="1716881" y="3040321"/>
        <a:ext cx="1298756" cy="840480"/>
      </dsp:txXfrm>
    </dsp:sp>
    <dsp:sp modelId="{ED94FF01-C2A7-4549-8D66-47C56DE4835D}">
      <dsp:nvSpPr>
        <dsp:cNvPr id="0" name=""/>
        <dsp:cNvSpPr/>
      </dsp:nvSpPr>
      <dsp:spPr>
        <a:xfrm rot="12573702">
          <a:off x="3019693" y="1657910"/>
          <a:ext cx="292209" cy="0"/>
        </a:xfrm>
        <a:custGeom>
          <a:avLst/>
          <a:gdLst/>
          <a:ahLst/>
          <a:cxnLst/>
          <a:rect l="0" t="0" r="0" b="0"/>
          <a:pathLst>
            <a:path>
              <a:moveTo>
                <a:pt x="0" y="0"/>
              </a:moveTo>
              <a:lnTo>
                <a:pt x="292209"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2A0F07-D24E-DA40-8306-71BC432EE48A}">
      <dsp:nvSpPr>
        <dsp:cNvPr id="0" name=""/>
        <dsp:cNvSpPr/>
      </dsp:nvSpPr>
      <dsp:spPr>
        <a:xfrm>
          <a:off x="1647641" y="725615"/>
          <a:ext cx="1391070" cy="93141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Protector</a:t>
          </a:r>
        </a:p>
      </dsp:txBody>
      <dsp:txXfrm>
        <a:off x="1693109" y="771083"/>
        <a:ext cx="1300134" cy="84048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32B702-6417-2148-86DB-4A4950B037E9}" type="datetimeFigureOut">
              <a:rPr lang="en-US" smtClean="0"/>
              <a:t>12/4/24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1FAFDB-AC5F-1D4A-9786-FE56C7165ABA}" type="slidenum">
              <a:rPr lang="en-US" smtClean="0"/>
              <a:t>‹#›</a:t>
            </a:fld>
            <a:endParaRPr lang="en-US"/>
          </a:p>
        </p:txBody>
      </p:sp>
    </p:spTree>
    <p:extLst>
      <p:ext uri="{BB962C8B-B14F-4D97-AF65-F5344CB8AC3E}">
        <p14:creationId xmlns:p14="http://schemas.microsoft.com/office/powerpoint/2010/main" val="10546272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more simply, these masculine norms can inform males of what men do and don’t do, and it’s clear how this can </a:t>
            </a:r>
            <a:r>
              <a:rPr lang="en-US"/>
              <a:t>have an impact </a:t>
            </a:r>
            <a:r>
              <a:rPr lang="en-US" dirty="0"/>
              <a:t>on help seeking.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1FAFDB-AC5F-1D4A-9786-FE56C7165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1755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1FAFDB-AC5F-1D4A-9786-FE56C7165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123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1FAFDB-AC5F-1D4A-9786-FE56C7165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5912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1FAFDB-AC5F-1D4A-9786-FE56C7165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690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1FAFDB-AC5F-1D4A-9786-FE56C7165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8902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1FAFDB-AC5F-1D4A-9786-FE56C7165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8384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1FAFDB-AC5F-1D4A-9786-FE56C7165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4898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1FAFDB-AC5F-1D4A-9786-FE56C7165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7057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1FAFDB-AC5F-1D4A-9786-FE56C7165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035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an entrenched sense of self-reliance can have fatal consequences.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1FAFDB-AC5F-1D4A-9786-FE56C7165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989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1FAFDB-AC5F-1D4A-9786-FE56C7165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766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1FAFDB-AC5F-1D4A-9786-FE56C7165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232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1FAFDB-AC5F-1D4A-9786-FE56C7165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71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Self-stigma: internalizing society’s negative attitudes and stereotypes about people with mental health problems.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1FAFDB-AC5F-1D4A-9786-FE56C7165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377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Surveyed using a modified version of the barriers to mental health services scale.</a:t>
            </a:r>
          </a:p>
          <a:p>
            <a:endParaRPr lang="en-US" dirty="0"/>
          </a:p>
          <a:p>
            <a:r>
              <a:rPr lang="en-US" b="1" dirty="0"/>
              <a:t>On click</a:t>
            </a:r>
            <a:r>
              <a:rPr lang="en-US" dirty="0"/>
              <a:t>:  We also asked these men if they actually wanted to engage in treatment.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1FAFDB-AC5F-1D4A-9786-FE56C7165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1389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Surveyed using a modified version of the barriers to mental health services scale.</a:t>
            </a:r>
          </a:p>
          <a:p>
            <a:endParaRPr lang="en-US" dirty="0"/>
          </a:p>
          <a:p>
            <a:r>
              <a:rPr lang="en-US" b="1" dirty="0"/>
              <a:t>On click</a:t>
            </a:r>
            <a:r>
              <a:rPr lang="en-US" dirty="0"/>
              <a:t>:  We also asked these men if they actually wanted to engage in treatment.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1FAFDB-AC5F-1D4A-9786-FE56C7165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6131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Surveyed using a modified version of the barriers to mental health services scale.</a:t>
            </a:r>
          </a:p>
          <a:p>
            <a:endParaRPr lang="en-US" dirty="0"/>
          </a:p>
          <a:p>
            <a:r>
              <a:rPr lang="en-US" b="1" dirty="0"/>
              <a:t>On click</a:t>
            </a:r>
            <a:r>
              <a:rPr lang="en-US" dirty="0"/>
              <a:t>:  We also asked these men if they actually wanted to engage in treatment.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1FAFDB-AC5F-1D4A-9786-FE56C7165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902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381000"/>
            <a:ext cx="9144000" cy="280391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3843951"/>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a:t>Click to edit Master subtitle style</a:t>
            </a:r>
            <a:endParaRPr kumimoji="0" lang="en-US"/>
          </a:p>
        </p:txBody>
      </p:sp>
      <p:sp>
        <p:nvSpPr>
          <p:cNvPr id="28" name="Date Placeholder 27"/>
          <p:cNvSpPr>
            <a:spLocks noGrp="1"/>
          </p:cNvSpPr>
          <p:nvPr>
            <p:ph type="dt" sz="half" idx="10"/>
          </p:nvPr>
        </p:nvSpPr>
        <p:spPr/>
        <p:txBody>
          <a:bodyPr/>
          <a:lstStyle/>
          <a:p>
            <a:fld id="{62D0DFD4-C688-354B-AAFF-59BE80D9FB35}" type="datetimeFigureOut">
              <a:rPr lang="en-US" smtClean="0"/>
              <a:t>12/4/24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8496" y="3184918"/>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974606"/>
            <a:ext cx="420624" cy="420624"/>
          </a:xfrm>
          <a:prstGeom prst="ellipse">
            <a:avLst/>
          </a:prstGeom>
          <a:solidFill>
            <a:schemeClr val="accent1"/>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25112" y="2974606"/>
            <a:ext cx="457200" cy="441325"/>
          </a:xfrm>
        </p:spPr>
        <p:txBody>
          <a:bodyPr/>
          <a:lstStyle>
            <a:lvl1pPr>
              <a:defRPr>
                <a:solidFill>
                  <a:schemeClr val="accent3">
                    <a:shade val="75000"/>
                  </a:schemeClr>
                </a:solidFill>
              </a:defRPr>
            </a:lvl1pPr>
          </a:lstStyle>
          <a:p>
            <a:fld id="{0BE203BE-0740-724E-8867-B6C6A6928E81}" type="slidenum">
              <a:rPr lang="en-US" smtClean="0"/>
              <a:t>‹#›</a:t>
            </a:fld>
            <a:endParaRPr lang="en-US" dirty="0"/>
          </a:p>
        </p:txBody>
      </p:sp>
      <p:sp>
        <p:nvSpPr>
          <p:cNvPr id="8" name="Title 7"/>
          <p:cNvSpPr>
            <a:spLocks noGrp="1"/>
          </p:cNvSpPr>
          <p:nvPr>
            <p:ph type="ctrTitle"/>
          </p:nvPr>
        </p:nvSpPr>
        <p:spPr>
          <a:xfrm>
            <a:off x="675563" y="803527"/>
            <a:ext cx="7772400" cy="1752600"/>
          </a:xfrm>
        </p:spPr>
        <p:txBody>
          <a:bodyPr anchor="b"/>
          <a:lstStyle>
            <a:lvl1pPr>
              <a:defRPr sz="4200">
                <a:solidFill>
                  <a:schemeClr val="accent1"/>
                </a:solidFill>
              </a:defRPr>
            </a:lvl1pPr>
          </a:lstStyle>
          <a:p>
            <a:r>
              <a:rPr kumimoji="0" lang="en-CA" dirty="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CA"/>
              <a:t>Click to edit Master text styles</a:t>
            </a:r>
          </a:p>
          <a:p>
            <a:pPr lvl="1" eaLnBrk="1" latinLnBrk="0" hangingPunct="1"/>
            <a:r>
              <a:rPr lang="en-CA"/>
              <a:t>Second level</a:t>
            </a:r>
          </a:p>
          <a:p>
            <a:pPr lvl="2" eaLnBrk="1" latinLnBrk="0" hangingPunct="1"/>
            <a:r>
              <a:rPr lang="en-CA"/>
              <a:t>Third level</a:t>
            </a:r>
          </a:p>
          <a:p>
            <a:pPr lvl="3" eaLnBrk="1" latinLnBrk="0" hangingPunct="1"/>
            <a:r>
              <a:rPr lang="en-CA"/>
              <a:t>Fourth level</a:t>
            </a:r>
          </a:p>
          <a:p>
            <a:pPr lvl="4" eaLnBrk="1" latinLnBrk="0" hangingPunct="1"/>
            <a:r>
              <a:rPr lang="en-CA"/>
              <a:t>Fifth level</a:t>
            </a:r>
            <a:endParaRPr kumimoji="0" lang="en-US"/>
          </a:p>
        </p:txBody>
      </p:sp>
      <p:sp>
        <p:nvSpPr>
          <p:cNvPr id="4" name="Date Placeholder 3"/>
          <p:cNvSpPr>
            <a:spLocks noGrp="1"/>
          </p:cNvSpPr>
          <p:nvPr>
            <p:ph type="dt" sz="half" idx="10"/>
          </p:nvPr>
        </p:nvSpPr>
        <p:spPr/>
        <p:txBody>
          <a:bodyPr/>
          <a:lstStyle/>
          <a:p>
            <a:fld id="{62D0DFD4-C688-354B-AAFF-59BE80D9FB35}" type="datetimeFigureOut">
              <a:rPr lang="en-US" smtClean="0"/>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203BE-0740-724E-8867-B6C6A6928E8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4"/>
            <a:ext cx="457200" cy="441325"/>
          </a:xfrm>
        </p:spPr>
        <p:txBody>
          <a:bodyPr/>
          <a:lstStyle/>
          <a:p>
            <a:fld id="{0BE203BE-0740-724E-8867-B6C6A6928E81}" type="slidenum">
              <a:rPr lang="en-US" smtClean="0"/>
              <a:t>‹#›</a:t>
            </a:fld>
            <a:endParaRPr lang="en-US"/>
          </a:p>
        </p:txBody>
      </p:sp>
      <p:sp>
        <p:nvSpPr>
          <p:cNvPr id="3" name="Vertical Text Placeholder 2"/>
          <p:cNvSpPr>
            <a:spLocks noGrp="1"/>
          </p:cNvSpPr>
          <p:nvPr>
            <p:ph type="body" orient="vert" idx="1"/>
          </p:nvPr>
        </p:nvSpPr>
        <p:spPr>
          <a:xfrm>
            <a:off x="304800" y="304809"/>
            <a:ext cx="6553200" cy="5821367"/>
          </a:xfrm>
        </p:spPr>
        <p:txBody>
          <a:bodyPr vert="eaVert"/>
          <a:lstStyle/>
          <a:p>
            <a:pPr lvl="0" eaLnBrk="1" latinLnBrk="0" hangingPunct="1"/>
            <a:r>
              <a:rPr lang="en-CA"/>
              <a:t>Click to edit Master text styles</a:t>
            </a:r>
          </a:p>
          <a:p>
            <a:pPr lvl="1" eaLnBrk="1" latinLnBrk="0" hangingPunct="1"/>
            <a:r>
              <a:rPr lang="en-CA"/>
              <a:t>Second level</a:t>
            </a:r>
          </a:p>
          <a:p>
            <a:pPr lvl="2" eaLnBrk="1" latinLnBrk="0" hangingPunct="1"/>
            <a:r>
              <a:rPr lang="en-CA"/>
              <a:t>Third level</a:t>
            </a:r>
          </a:p>
          <a:p>
            <a:pPr lvl="3" eaLnBrk="1" latinLnBrk="0" hangingPunct="1"/>
            <a:r>
              <a:rPr lang="en-CA"/>
              <a:t>Fourth level</a:t>
            </a:r>
          </a:p>
          <a:p>
            <a:pPr lvl="4" eaLnBrk="1" latinLnBrk="0" hangingPunct="1"/>
            <a:r>
              <a:rPr lang="en-CA"/>
              <a:t>Fifth level</a:t>
            </a:r>
            <a:endParaRPr kumimoji="0" lang="en-US"/>
          </a:p>
        </p:txBody>
      </p:sp>
      <p:sp>
        <p:nvSpPr>
          <p:cNvPr id="4" name="Date Placeholder 3"/>
          <p:cNvSpPr>
            <a:spLocks noGrp="1"/>
          </p:cNvSpPr>
          <p:nvPr>
            <p:ph type="dt" sz="half" idx="10"/>
          </p:nvPr>
        </p:nvSpPr>
        <p:spPr/>
        <p:txBody>
          <a:bodyPr/>
          <a:lstStyle/>
          <a:p>
            <a:fld id="{62D0DFD4-C688-354B-AAFF-59BE80D9FB35}" type="datetimeFigureOut">
              <a:rPr lang="en-US" smtClean="0"/>
              <a:t>12/4/24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4"/>
            <a:ext cx="1447800" cy="5851525"/>
          </a:xfrm>
        </p:spPr>
        <p:txBody>
          <a:bodyPr vert="eaVert"/>
          <a:lstStyle/>
          <a:p>
            <a:r>
              <a:rPr kumimoji="0" lang="en-CA"/>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91" name="Shape 191"/>
          <p:cNvSpPr>
            <a:spLocks noGrp="1"/>
          </p:cNvSpPr>
          <p:nvPr>
            <p:ph type="title"/>
          </p:nvPr>
        </p:nvSpPr>
        <p:spPr>
          <a:xfrm>
            <a:off x="457200" y="274641"/>
            <a:ext cx="8229600" cy="1143001"/>
          </a:xfrm>
          <a:prstGeom prst="rect">
            <a:avLst/>
          </a:prstGeom>
        </p:spPr>
        <p:txBody>
          <a:bodyPr lIns="64999" tIns="64999" rIns="64999" bIns="64999"/>
          <a:lstStyle>
            <a:lvl1pPr defTabSz="914055">
              <a:defRPr sz="4430">
                <a:latin typeface="Calibri"/>
                <a:ea typeface="Calibri"/>
                <a:cs typeface="Calibri"/>
                <a:sym typeface="Calibri"/>
              </a:defRPr>
            </a:lvl1pPr>
          </a:lstStyle>
          <a:p>
            <a:r>
              <a:t>Title Text</a:t>
            </a:r>
          </a:p>
        </p:txBody>
      </p:sp>
      <p:sp>
        <p:nvSpPr>
          <p:cNvPr id="192" name="Shape 192"/>
          <p:cNvSpPr>
            <a:spLocks noGrp="1"/>
          </p:cNvSpPr>
          <p:nvPr>
            <p:ph type="sldNum" sz="quarter" idx="2"/>
          </p:nvPr>
        </p:nvSpPr>
        <p:spPr>
          <a:xfrm>
            <a:off x="8432585" y="6399453"/>
            <a:ext cx="254217" cy="278930"/>
          </a:xfrm>
          <a:prstGeom prst="rect">
            <a:avLst/>
          </a:prstGeom>
        </p:spPr>
        <p:txBody>
          <a:bodyPr lIns="64999" tIns="64999" rIns="64999" bIns="64999" anchor="ctr"/>
          <a:lstStyle>
            <a:lvl1pPr algn="r">
              <a:defRPr sz="1195">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69648331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7D5741B3-7F8A-9C4A-8611-027CE7C125D4}" type="datetimeFigureOut">
              <a:rPr lang="en-US" smtClean="0"/>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CA6D5-A384-9F45-B735-95FCD5AF36F5}" type="slidenum">
              <a:rPr lang="en-US" smtClean="0"/>
              <a:t>‹#›</a:t>
            </a:fld>
            <a:endParaRPr lang="en-US"/>
          </a:p>
        </p:txBody>
      </p:sp>
    </p:spTree>
    <p:extLst>
      <p:ext uri="{BB962C8B-B14F-4D97-AF65-F5344CB8AC3E}">
        <p14:creationId xmlns:p14="http://schemas.microsoft.com/office/powerpoint/2010/main" val="1627714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7D5741B3-7F8A-9C4A-8611-027CE7C125D4}" type="datetimeFigureOut">
              <a:rPr lang="en-US" smtClean="0"/>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CA6D5-A384-9F45-B735-95FCD5AF36F5}" type="slidenum">
              <a:rPr lang="en-US" smtClean="0"/>
              <a:t>‹#›</a:t>
            </a:fld>
            <a:endParaRPr lang="en-US"/>
          </a:p>
        </p:txBody>
      </p:sp>
    </p:spTree>
    <p:extLst>
      <p:ext uri="{BB962C8B-B14F-4D97-AF65-F5344CB8AC3E}">
        <p14:creationId xmlns:p14="http://schemas.microsoft.com/office/powerpoint/2010/main" val="3812215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7D5741B3-7F8A-9C4A-8611-027CE7C125D4}" type="datetimeFigureOut">
              <a:rPr lang="en-US" smtClean="0"/>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CA6D5-A384-9F45-B735-95FCD5AF36F5}" type="slidenum">
              <a:rPr lang="en-US" smtClean="0"/>
              <a:t>‹#›</a:t>
            </a:fld>
            <a:endParaRPr lang="en-US"/>
          </a:p>
        </p:txBody>
      </p:sp>
    </p:spTree>
    <p:extLst>
      <p:ext uri="{BB962C8B-B14F-4D97-AF65-F5344CB8AC3E}">
        <p14:creationId xmlns:p14="http://schemas.microsoft.com/office/powerpoint/2010/main" val="3104630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7D5741B3-7F8A-9C4A-8611-027CE7C125D4}" type="datetimeFigureOut">
              <a:rPr lang="en-US" smtClean="0"/>
              <a:t>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CA6D5-A384-9F45-B735-95FCD5AF36F5}" type="slidenum">
              <a:rPr lang="en-US" smtClean="0"/>
              <a:t>‹#›</a:t>
            </a:fld>
            <a:endParaRPr lang="en-US"/>
          </a:p>
        </p:txBody>
      </p:sp>
    </p:spTree>
    <p:extLst>
      <p:ext uri="{BB962C8B-B14F-4D97-AF65-F5344CB8AC3E}">
        <p14:creationId xmlns:p14="http://schemas.microsoft.com/office/powerpoint/2010/main" val="481038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7D5741B3-7F8A-9C4A-8611-027CE7C125D4}" type="datetimeFigureOut">
              <a:rPr lang="en-US" smtClean="0"/>
              <a:t>12/4/24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CA6D5-A384-9F45-B735-95FCD5AF36F5}" type="slidenum">
              <a:rPr lang="en-US" smtClean="0"/>
              <a:t>‹#›</a:t>
            </a:fld>
            <a:endParaRPr lang="en-US"/>
          </a:p>
        </p:txBody>
      </p:sp>
    </p:spTree>
    <p:extLst>
      <p:ext uri="{BB962C8B-B14F-4D97-AF65-F5344CB8AC3E}">
        <p14:creationId xmlns:p14="http://schemas.microsoft.com/office/powerpoint/2010/main" val="382012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7D5741B3-7F8A-9C4A-8611-027CE7C125D4}" type="datetimeFigureOut">
              <a:rPr lang="en-US" smtClean="0"/>
              <a:t>12/4/24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CA6D5-A384-9F45-B735-95FCD5AF36F5}" type="slidenum">
              <a:rPr lang="en-US" smtClean="0"/>
              <a:t>‹#›</a:t>
            </a:fld>
            <a:endParaRPr lang="en-US"/>
          </a:p>
        </p:txBody>
      </p:sp>
    </p:spTree>
    <p:extLst>
      <p:ext uri="{BB962C8B-B14F-4D97-AF65-F5344CB8AC3E}">
        <p14:creationId xmlns:p14="http://schemas.microsoft.com/office/powerpoint/2010/main" val="3267184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741B3-7F8A-9C4A-8611-027CE7C125D4}" type="datetimeFigureOut">
              <a:rPr lang="en-US" smtClean="0"/>
              <a:t>12/4/24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CA6D5-A384-9F45-B735-95FCD5AF36F5}" type="slidenum">
              <a:rPr lang="en-US" smtClean="0"/>
              <a:t>‹#›</a:t>
            </a:fld>
            <a:endParaRPr lang="en-US"/>
          </a:p>
        </p:txBody>
      </p:sp>
    </p:spTree>
    <p:extLst>
      <p:ext uri="{BB962C8B-B14F-4D97-AF65-F5344CB8AC3E}">
        <p14:creationId xmlns:p14="http://schemas.microsoft.com/office/powerpoint/2010/main" val="3537660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CA"/>
              <a:t>Click to edit Master title style</a:t>
            </a:r>
            <a:endParaRPr kumimoji="0" lang="en-US"/>
          </a:p>
        </p:txBody>
      </p:sp>
      <p:sp>
        <p:nvSpPr>
          <p:cNvPr id="4" name="Date Placeholder 3"/>
          <p:cNvSpPr>
            <a:spLocks noGrp="1"/>
          </p:cNvSpPr>
          <p:nvPr>
            <p:ph type="dt" sz="half" idx="10"/>
          </p:nvPr>
        </p:nvSpPr>
        <p:spPr/>
        <p:txBody>
          <a:bodyPr/>
          <a:lstStyle/>
          <a:p>
            <a:fld id="{62D0DFD4-C688-354B-AAFF-59BE80D9FB35}" type="datetimeFigureOut">
              <a:rPr lang="en-US" smtClean="0"/>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BE203BE-0740-724E-8867-B6C6A6928E81}"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CA"/>
              <a:t>Click to edit Master text styles</a:t>
            </a:r>
          </a:p>
          <a:p>
            <a:pPr lvl="1" eaLnBrk="1" latinLnBrk="0" hangingPunct="1"/>
            <a:r>
              <a:rPr lang="en-CA"/>
              <a:t>Second level</a:t>
            </a:r>
          </a:p>
          <a:p>
            <a:pPr lvl="2" eaLnBrk="1" latinLnBrk="0" hangingPunct="1"/>
            <a:r>
              <a:rPr lang="en-CA"/>
              <a:t>Third level</a:t>
            </a:r>
          </a:p>
          <a:p>
            <a:pPr lvl="3" eaLnBrk="1" latinLnBrk="0" hangingPunct="1"/>
            <a:r>
              <a:rPr lang="en-CA"/>
              <a:t>Fourth level</a:t>
            </a:r>
          </a:p>
          <a:p>
            <a:pPr lvl="4" eaLnBrk="1" latinLnBrk="0" hangingPunct="1"/>
            <a:r>
              <a:rPr lang="en-CA"/>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7D5741B3-7F8A-9C4A-8611-027CE7C125D4}" type="datetimeFigureOut">
              <a:rPr lang="en-US" smtClean="0"/>
              <a:t>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CA6D5-A384-9F45-B735-95FCD5AF36F5}" type="slidenum">
              <a:rPr lang="en-US" smtClean="0"/>
              <a:t>‹#›</a:t>
            </a:fld>
            <a:endParaRPr lang="en-US"/>
          </a:p>
        </p:txBody>
      </p:sp>
    </p:spTree>
    <p:extLst>
      <p:ext uri="{BB962C8B-B14F-4D97-AF65-F5344CB8AC3E}">
        <p14:creationId xmlns:p14="http://schemas.microsoft.com/office/powerpoint/2010/main" val="1369886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7D5741B3-7F8A-9C4A-8611-027CE7C125D4}" type="datetimeFigureOut">
              <a:rPr lang="en-US" smtClean="0"/>
              <a:t>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CA6D5-A384-9F45-B735-95FCD5AF36F5}" type="slidenum">
              <a:rPr lang="en-US" smtClean="0"/>
              <a:t>‹#›</a:t>
            </a:fld>
            <a:endParaRPr lang="en-US"/>
          </a:p>
        </p:txBody>
      </p:sp>
    </p:spTree>
    <p:extLst>
      <p:ext uri="{BB962C8B-B14F-4D97-AF65-F5344CB8AC3E}">
        <p14:creationId xmlns:p14="http://schemas.microsoft.com/office/powerpoint/2010/main" val="3687721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7D5741B3-7F8A-9C4A-8611-027CE7C125D4}" type="datetimeFigureOut">
              <a:rPr lang="en-US" smtClean="0"/>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CA6D5-A384-9F45-B735-95FCD5AF36F5}" type="slidenum">
              <a:rPr lang="en-US" smtClean="0"/>
              <a:t>‹#›</a:t>
            </a:fld>
            <a:endParaRPr lang="en-US"/>
          </a:p>
        </p:txBody>
      </p:sp>
    </p:spTree>
    <p:extLst>
      <p:ext uri="{BB962C8B-B14F-4D97-AF65-F5344CB8AC3E}">
        <p14:creationId xmlns:p14="http://schemas.microsoft.com/office/powerpoint/2010/main" val="1683919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7D5741B3-7F8A-9C4A-8611-027CE7C125D4}" type="datetimeFigureOut">
              <a:rPr lang="en-US" smtClean="0"/>
              <a:t>12/4/24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CA6D5-A384-9F45-B735-95FCD5AF36F5}" type="slidenum">
              <a:rPr lang="en-US" smtClean="0"/>
              <a:t>‹#›</a:t>
            </a:fld>
            <a:endParaRPr lang="en-US"/>
          </a:p>
        </p:txBody>
      </p:sp>
    </p:spTree>
    <p:extLst>
      <p:ext uri="{BB962C8B-B14F-4D97-AF65-F5344CB8AC3E}">
        <p14:creationId xmlns:p14="http://schemas.microsoft.com/office/powerpoint/2010/main" val="360596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9"/>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a:t>Click to edit Master text styles</a:t>
            </a:r>
          </a:p>
        </p:txBody>
      </p:sp>
      <p:sp>
        <p:nvSpPr>
          <p:cNvPr id="13" name="Rectangle 12"/>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2D0DFD4-C688-354B-AAFF-59BE80D9FB35}" type="datetimeFigureOut">
              <a:rPr lang="en-US" smtClean="0"/>
              <a:t>12/4/24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0BE203BE-0740-724E-8867-B6C6A6928E81}"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CA"/>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CA"/>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2D0DFD4-C688-354B-AAFF-59BE80D9FB35}" type="datetimeFigureOut">
              <a:rPr lang="en-US" smtClean="0"/>
              <a:t>12/4/24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203BE-0740-724E-8867-B6C6A6928E81}" type="slidenum">
              <a:rPr lang="en-US" smtClean="0"/>
              <a:t>‹#›</a:t>
            </a:fld>
            <a:endParaRPr lang="en-US"/>
          </a:p>
        </p:txBody>
      </p:sp>
      <p:sp>
        <p:nvSpPr>
          <p:cNvPr id="8" name="Straight Connector 7"/>
          <p:cNvSpPr>
            <a:spLocks noChangeShapeType="1"/>
          </p:cNvSpPr>
          <p:nvPr/>
        </p:nvSpPr>
        <p:spPr bwMode="auto">
          <a:xfrm flipV="1">
            <a:off x="4563094"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CA"/>
              <a:t>Click to edit Master text styles</a:t>
            </a:r>
          </a:p>
          <a:p>
            <a:pPr lvl="1" eaLnBrk="1" latinLnBrk="0" hangingPunct="1"/>
            <a:r>
              <a:rPr lang="en-CA"/>
              <a:t>Second level</a:t>
            </a:r>
          </a:p>
          <a:p>
            <a:pPr lvl="2" eaLnBrk="1" latinLnBrk="0" hangingPunct="1"/>
            <a:r>
              <a:rPr lang="en-CA"/>
              <a:t>Third level</a:t>
            </a:r>
          </a:p>
          <a:p>
            <a:pPr lvl="3" eaLnBrk="1" latinLnBrk="0" hangingPunct="1"/>
            <a:r>
              <a:rPr lang="en-CA"/>
              <a:t>Fourth level</a:t>
            </a:r>
          </a:p>
          <a:p>
            <a:pPr lvl="4" eaLnBrk="1" latinLnBrk="0" hangingPunct="1"/>
            <a:r>
              <a:rPr lang="en-CA"/>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CA"/>
              <a:t>Click to edit Master text styles</a:t>
            </a:r>
          </a:p>
          <a:p>
            <a:pPr lvl="1" eaLnBrk="1" latinLnBrk="0" hangingPunct="1"/>
            <a:r>
              <a:rPr lang="en-CA"/>
              <a:t>Second level</a:t>
            </a:r>
          </a:p>
          <a:p>
            <a:pPr lvl="2" eaLnBrk="1" latinLnBrk="0" hangingPunct="1"/>
            <a:r>
              <a:rPr lang="en-CA"/>
              <a:t>Third level</a:t>
            </a:r>
          </a:p>
          <a:p>
            <a:pPr lvl="3" eaLnBrk="1" latinLnBrk="0" hangingPunct="1"/>
            <a:r>
              <a:rPr lang="en-CA"/>
              <a:t>Fourth level</a:t>
            </a:r>
          </a:p>
          <a:p>
            <a:pPr lvl="4" eaLnBrk="1" latinLnBrk="0" hangingPunct="1"/>
            <a:r>
              <a:rPr lang="en-CA"/>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9"/>
            <a:ext cx="4040188" cy="732975"/>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a:t>Click to edit Master text styles</a:t>
            </a:r>
          </a:p>
        </p:txBody>
      </p:sp>
      <p:sp>
        <p:nvSpPr>
          <p:cNvPr id="4" name="Text Placeholder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CA"/>
              <a:t>Click to edit Master text styles</a:t>
            </a:r>
          </a:p>
        </p:txBody>
      </p:sp>
      <p:sp>
        <p:nvSpPr>
          <p:cNvPr id="7" name="Date Placeholder 6"/>
          <p:cNvSpPr>
            <a:spLocks noGrp="1"/>
          </p:cNvSpPr>
          <p:nvPr>
            <p:ph type="dt" sz="half" idx="10"/>
          </p:nvPr>
        </p:nvSpPr>
        <p:spPr/>
        <p:txBody>
          <a:bodyPr/>
          <a:lstStyle/>
          <a:p>
            <a:fld id="{62D0DFD4-C688-354B-AAFF-59BE80D9FB35}" type="datetimeFigureOut">
              <a:rPr lang="en-US" smtClean="0"/>
              <a:t>12/4/24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CA"/>
              <a:t>Click to edit Master text styles</a:t>
            </a:r>
          </a:p>
          <a:p>
            <a:pPr lvl="1" eaLnBrk="1" latinLnBrk="0" hangingPunct="1"/>
            <a:r>
              <a:rPr lang="en-CA"/>
              <a:t>Second level</a:t>
            </a:r>
          </a:p>
          <a:p>
            <a:pPr lvl="2" eaLnBrk="1" latinLnBrk="0" hangingPunct="1"/>
            <a:r>
              <a:rPr lang="en-CA"/>
              <a:t>Third level</a:t>
            </a:r>
          </a:p>
          <a:p>
            <a:pPr lvl="3" eaLnBrk="1" latinLnBrk="0" hangingPunct="1"/>
            <a:r>
              <a:rPr lang="en-CA"/>
              <a:t>Fourth level</a:t>
            </a:r>
          </a:p>
          <a:p>
            <a:pPr lvl="4" eaLnBrk="1" latinLnBrk="0" hangingPunct="1"/>
            <a:r>
              <a:rPr lang="en-CA"/>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CA"/>
              <a:t>Click to edit Master text styles</a:t>
            </a:r>
          </a:p>
          <a:p>
            <a:pPr lvl="1" eaLnBrk="1" latinLnBrk="0" hangingPunct="1"/>
            <a:r>
              <a:rPr lang="en-CA"/>
              <a:t>Second level</a:t>
            </a:r>
          </a:p>
          <a:p>
            <a:pPr lvl="2" eaLnBrk="1" latinLnBrk="0" hangingPunct="1"/>
            <a:r>
              <a:rPr lang="en-CA"/>
              <a:t>Third level</a:t>
            </a:r>
          </a:p>
          <a:p>
            <a:pPr lvl="3" eaLnBrk="1" latinLnBrk="0" hangingPunct="1"/>
            <a:r>
              <a:rPr lang="en-CA"/>
              <a:t>Fourth level</a:t>
            </a:r>
          </a:p>
          <a:p>
            <a:pPr lvl="4" eaLnBrk="1" latinLnBrk="0" hangingPunct="1"/>
            <a:r>
              <a:rPr lang="en-CA"/>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BE203BE-0740-724E-8867-B6C6A6928E81}" type="slidenum">
              <a:rPr lang="en-US" smtClean="0"/>
              <a:t>‹#›</a:t>
            </a:fld>
            <a:endParaRPr lang="en-US"/>
          </a:p>
        </p:txBody>
      </p:sp>
      <p:sp>
        <p:nvSpPr>
          <p:cNvPr id="23" name="Title 22"/>
          <p:cNvSpPr>
            <a:spLocks noGrp="1"/>
          </p:cNvSpPr>
          <p:nvPr>
            <p:ph type="title"/>
          </p:nvPr>
        </p:nvSpPr>
        <p:spPr/>
        <p:txBody>
          <a:bodyPr rtlCol="0" anchor="b" anchorCtr="0"/>
          <a:lstStyle/>
          <a:p>
            <a:r>
              <a:rPr kumimoji="0" lang="en-CA"/>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a:t>Click to edit Master title style</a:t>
            </a:r>
            <a:endParaRPr kumimoji="0" lang="en-US"/>
          </a:p>
        </p:txBody>
      </p:sp>
      <p:sp>
        <p:nvSpPr>
          <p:cNvPr id="3" name="Date Placeholder 2"/>
          <p:cNvSpPr>
            <a:spLocks noGrp="1"/>
          </p:cNvSpPr>
          <p:nvPr>
            <p:ph type="dt" sz="half" idx="10"/>
          </p:nvPr>
        </p:nvSpPr>
        <p:spPr/>
        <p:txBody>
          <a:bodyPr/>
          <a:lstStyle/>
          <a:p>
            <a:fld id="{62D0DFD4-C688-354B-AAFF-59BE80D9FB35}" type="datetimeFigureOut">
              <a:rPr lang="en-US" smtClean="0"/>
              <a:t>12/4/24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BE203BE-0740-724E-8867-B6C6A6928E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2D0DFD4-C688-354B-AAFF-59BE80D9FB35}" type="datetimeFigureOut">
              <a:rPr lang="en-US" smtClean="0"/>
              <a:t>12/4/24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3"/>
            <a:ext cx="609600" cy="441324"/>
          </a:xfrm>
        </p:spPr>
        <p:txBody>
          <a:bodyPr/>
          <a:lstStyle>
            <a:lvl1pPr>
              <a:defRPr>
                <a:solidFill>
                  <a:srgbClr val="FFFFFF"/>
                </a:solidFill>
              </a:defRPr>
            </a:lvl1pPr>
          </a:lstStyle>
          <a:p>
            <a:fld id="{0BE203BE-0740-724E-8867-B6C6A6928E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CA"/>
              <a:t>Click to edit Master title style</a:t>
            </a:r>
            <a:endParaRPr kumimoji="0" lang="en-US"/>
          </a:p>
        </p:txBody>
      </p:sp>
      <p:sp>
        <p:nvSpPr>
          <p:cNvPr id="3" name="Text Placeholder 2"/>
          <p:cNvSpPr>
            <a:spLocks noGrp="1"/>
          </p:cNvSpPr>
          <p:nvPr>
            <p:ph type="body" idx="2"/>
          </p:nvPr>
        </p:nvSpPr>
        <p:spPr>
          <a:xfrm>
            <a:off x="381000" y="1981201"/>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CA"/>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CA"/>
              <a:t>Click to edit Master text styles</a:t>
            </a:r>
          </a:p>
          <a:p>
            <a:pPr lvl="1" eaLnBrk="1" latinLnBrk="0" hangingPunct="1"/>
            <a:r>
              <a:rPr lang="en-CA"/>
              <a:t>Second level</a:t>
            </a:r>
          </a:p>
          <a:p>
            <a:pPr lvl="2" eaLnBrk="1" latinLnBrk="0" hangingPunct="1"/>
            <a:r>
              <a:rPr lang="en-CA"/>
              <a:t>Third level</a:t>
            </a:r>
          </a:p>
          <a:p>
            <a:pPr lvl="3" eaLnBrk="1" latinLnBrk="0" hangingPunct="1"/>
            <a:r>
              <a:rPr lang="en-CA"/>
              <a:t>Fourth level</a:t>
            </a:r>
          </a:p>
          <a:p>
            <a:pPr lvl="4" eaLnBrk="1" latinLnBrk="0" hangingPunct="1"/>
            <a:r>
              <a:rPr lang="en-CA"/>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fld id="{0BE203BE-0740-724E-8867-B6C6A6928E81}"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2D0DFD4-C688-354B-AAFF-59BE80D9FB35}" type="datetimeFigureOut">
              <a:rPr lang="en-US" smtClean="0"/>
              <a:t>12/4/24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p>
            <a:fld id="{0BE203BE-0740-724E-8867-B6C6A6928E81}"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CA"/>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CA"/>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CA"/>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2D0DFD4-C688-354B-AAFF-59BE80D9FB35}" type="datetimeFigureOut">
              <a:rPr lang="en-US" smtClean="0"/>
              <a:t>12/4/24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2D0DFD4-C688-354B-AAFF-59BE80D9FB35}" type="datetimeFigureOut">
              <a:rPr lang="en-US" smtClean="0"/>
              <a:t>12/4/24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BE203BE-0740-724E-8867-B6C6A6928E81}"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CA"/>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CA"/>
              <a:t>Click to edit Master text styles</a:t>
            </a:r>
          </a:p>
          <a:p>
            <a:pPr lvl="1" eaLnBrk="1" latinLnBrk="0" hangingPunct="1"/>
            <a:r>
              <a:rPr kumimoji="0" lang="en-CA"/>
              <a:t>Second level</a:t>
            </a:r>
          </a:p>
          <a:p>
            <a:pPr lvl="2" eaLnBrk="1" latinLnBrk="0" hangingPunct="1"/>
            <a:r>
              <a:rPr kumimoji="0" lang="en-CA"/>
              <a:t>Third level</a:t>
            </a:r>
          </a:p>
          <a:p>
            <a:pPr lvl="3" eaLnBrk="1" latinLnBrk="0" hangingPunct="1"/>
            <a:r>
              <a:rPr kumimoji="0" lang="en-CA"/>
              <a:t>Fourth level</a:t>
            </a:r>
          </a:p>
          <a:p>
            <a:pPr lvl="4" eaLnBrk="1" latinLnBrk="0" hangingPunct="1"/>
            <a:r>
              <a:rPr kumimoji="0" lang="en-CA"/>
              <a:t>Fifth level</a:t>
            </a:r>
            <a:endParaRPr kumimoji="0"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741B3-7F8A-9C4A-8611-027CE7C125D4}" type="datetimeFigureOut">
              <a:rPr lang="en-US" smtClean="0"/>
              <a:t>12/4/24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CA6D5-A384-9F45-B735-95FCD5AF36F5}" type="slidenum">
              <a:rPr lang="en-US" smtClean="0"/>
              <a:t>‹#›</a:t>
            </a:fld>
            <a:endParaRPr lang="en-US"/>
          </a:p>
        </p:txBody>
      </p:sp>
    </p:spTree>
    <p:extLst>
      <p:ext uri="{BB962C8B-B14F-4D97-AF65-F5344CB8AC3E}">
        <p14:creationId xmlns:p14="http://schemas.microsoft.com/office/powerpoint/2010/main" val="241244620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1223010" y="1091710"/>
            <a:ext cx="7143749" cy="1323439"/>
          </a:xfrm>
          <a:prstGeom prst="rect">
            <a:avLst/>
          </a:prstGeom>
          <a:noFill/>
        </p:spPr>
        <p:txBody>
          <a:bodyPr wrap="square" rtlCol="0">
            <a:spAutoFit/>
          </a:bodyPr>
          <a:lstStyle/>
          <a:p>
            <a:pPr algn="ctr"/>
            <a:r>
              <a:rPr lang="en-US" sz="4000" b="1" dirty="0">
                <a:solidFill>
                  <a:srgbClr val="FFFFFF"/>
                </a:solidFill>
                <a:latin typeface="Helvetica"/>
                <a:cs typeface="Helvetica"/>
              </a:rPr>
              <a:t>Working with Men in Psychotherapy</a:t>
            </a:r>
            <a:endParaRPr lang="en-US" sz="4000" dirty="0">
              <a:solidFill>
                <a:srgbClr val="FFFFFF"/>
              </a:solidFill>
              <a:latin typeface="Helvetica"/>
              <a:cs typeface="Helvetica"/>
            </a:endParaRPr>
          </a:p>
        </p:txBody>
      </p:sp>
      <p:pic>
        <p:nvPicPr>
          <p:cNvPr id="2" name="Picture 1">
            <a:extLst>
              <a:ext uri="{FF2B5EF4-FFF2-40B4-BE49-F238E27FC236}">
                <a16:creationId xmlns:a16="http://schemas.microsoft.com/office/drawing/2014/main" id="{98B50A2C-90C2-1246-A47D-D8B66D12AEBF}"/>
              </a:ext>
            </a:extLst>
          </p:cNvPr>
          <p:cNvPicPr>
            <a:picLocks noChangeAspect="1"/>
          </p:cNvPicPr>
          <p:nvPr/>
        </p:nvPicPr>
        <p:blipFill>
          <a:blip r:embed="rId2"/>
          <a:stretch>
            <a:fillRect/>
          </a:stretch>
        </p:blipFill>
        <p:spPr>
          <a:xfrm>
            <a:off x="380342" y="5457825"/>
            <a:ext cx="5125107" cy="1054100"/>
          </a:xfrm>
          <a:prstGeom prst="rect">
            <a:avLst/>
          </a:prstGeom>
        </p:spPr>
      </p:pic>
      <p:sp>
        <p:nvSpPr>
          <p:cNvPr id="8" name="TextBox 7">
            <a:extLst>
              <a:ext uri="{FF2B5EF4-FFF2-40B4-BE49-F238E27FC236}">
                <a16:creationId xmlns:a16="http://schemas.microsoft.com/office/drawing/2014/main" id="{D78F999F-42BD-4243-BE7D-0D9807BEC707}"/>
              </a:ext>
            </a:extLst>
          </p:cNvPr>
          <p:cNvSpPr txBox="1"/>
          <p:nvPr/>
        </p:nvSpPr>
        <p:spPr>
          <a:xfrm>
            <a:off x="1345017" y="3205717"/>
            <a:ext cx="6475228" cy="1200329"/>
          </a:xfrm>
          <a:prstGeom prst="rect">
            <a:avLst/>
          </a:prstGeom>
          <a:noFill/>
        </p:spPr>
        <p:txBody>
          <a:bodyPr wrap="square" rtlCol="0">
            <a:spAutoFit/>
          </a:bodyPr>
          <a:lstStyle/>
          <a:p>
            <a:pPr algn="ctr"/>
            <a:r>
              <a:rPr lang="en-US" sz="2400" dirty="0">
                <a:solidFill>
                  <a:srgbClr val="00F100"/>
                </a:solidFill>
              </a:rPr>
              <a:t>Dr. John </a:t>
            </a:r>
            <a:r>
              <a:rPr lang="en-US" sz="2400" dirty="0" err="1">
                <a:solidFill>
                  <a:srgbClr val="00F100"/>
                </a:solidFill>
              </a:rPr>
              <a:t>Ogrodniczuk</a:t>
            </a:r>
            <a:endParaRPr lang="en-US" sz="2400" dirty="0">
              <a:solidFill>
                <a:srgbClr val="00F100"/>
              </a:solidFill>
            </a:endParaRPr>
          </a:p>
          <a:p>
            <a:pPr algn="ctr"/>
            <a:r>
              <a:rPr lang="en-US" sz="2400" dirty="0">
                <a:solidFill>
                  <a:srgbClr val="00F100"/>
                </a:solidFill>
              </a:rPr>
              <a:t>Professor &amp; Director, Psychotherapy Program</a:t>
            </a:r>
          </a:p>
          <a:p>
            <a:pPr algn="ctr"/>
            <a:r>
              <a:rPr lang="en-US" sz="2400" dirty="0">
                <a:solidFill>
                  <a:srgbClr val="00F100"/>
                </a:solidFill>
              </a:rPr>
              <a:t>Department of Psychiatry, UBC</a:t>
            </a:r>
          </a:p>
        </p:txBody>
      </p:sp>
      <p:pic>
        <p:nvPicPr>
          <p:cNvPr id="6" name="Picture 5" descr="HeadsUpGuys-logo-transparent-white.png">
            <a:extLst>
              <a:ext uri="{FF2B5EF4-FFF2-40B4-BE49-F238E27FC236}">
                <a16:creationId xmlns:a16="http://schemas.microsoft.com/office/drawing/2014/main" id="{BFB9743A-D969-6346-BC44-4C4390D8A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929" y="5557765"/>
            <a:ext cx="2450841" cy="326779"/>
          </a:xfrm>
          <a:prstGeom prst="rect">
            <a:avLst/>
          </a:prstGeom>
        </p:spPr>
      </p:pic>
    </p:spTree>
    <p:extLst>
      <p:ext uri="{BB962C8B-B14F-4D97-AF65-F5344CB8AC3E}">
        <p14:creationId xmlns:p14="http://schemas.microsoft.com/office/powerpoint/2010/main" val="1675706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A Terrible Consequence</a:t>
            </a:r>
            <a:endParaRPr lang="en-US" sz="4400" b="1" dirty="0"/>
          </a:p>
        </p:txBody>
      </p:sp>
      <p:sp>
        <p:nvSpPr>
          <p:cNvPr id="3" name="Content Placeholder 2"/>
          <p:cNvSpPr>
            <a:spLocks noGrp="1"/>
          </p:cNvSpPr>
          <p:nvPr>
            <p:ph sz="quarter" idx="1"/>
          </p:nvPr>
        </p:nvSpPr>
        <p:spPr>
          <a:xfrm>
            <a:off x="457200" y="1600200"/>
            <a:ext cx="8229600" cy="4367419"/>
          </a:xfrm>
        </p:spPr>
        <p:txBody>
          <a:bodyPr>
            <a:normAutofit lnSpcReduction="10000"/>
          </a:bodyPr>
          <a:lstStyle/>
          <a:p>
            <a:r>
              <a:rPr lang="en-US" dirty="0"/>
              <a:t>Suicide is 3-4x higher among men. </a:t>
            </a:r>
            <a:r>
              <a:rPr lang="en-US" sz="1800" dirty="0"/>
              <a:t>(World Health Organization, 2024)</a:t>
            </a:r>
          </a:p>
          <a:p>
            <a:endParaRPr lang="en-US" dirty="0"/>
          </a:p>
          <a:p>
            <a:r>
              <a:rPr lang="en-US" dirty="0"/>
              <a:t>Leading cause of death under the age of 50. </a:t>
            </a:r>
            <a:r>
              <a:rPr lang="en-US" sz="1800" dirty="0"/>
              <a:t>(World Health Organization, 2024)</a:t>
            </a:r>
          </a:p>
          <a:p>
            <a:pPr marL="0" indent="0">
              <a:buNone/>
            </a:pPr>
            <a:endParaRPr lang="en-US" dirty="0"/>
          </a:p>
          <a:p>
            <a:r>
              <a:rPr lang="en-US" dirty="0"/>
              <a:t>Some authors have starkly summarized the situation in this way:  “</a:t>
            </a:r>
            <a:r>
              <a:rPr lang="en-US" b="1" i="1" dirty="0">
                <a:solidFill>
                  <a:srgbClr val="FF0000"/>
                </a:solidFill>
              </a:rPr>
              <a:t>women seek help-men die</a:t>
            </a:r>
            <a:r>
              <a:rPr lang="en-US" dirty="0"/>
              <a:t>”. </a:t>
            </a:r>
            <a:r>
              <a:rPr lang="en-US" sz="1800" dirty="0"/>
              <a:t>(Angst &amp; Ernst, 1990)</a:t>
            </a:r>
          </a:p>
        </p:txBody>
      </p:sp>
      <p:cxnSp>
        <p:nvCxnSpPr>
          <p:cNvPr id="5" name="Straight Connector 4">
            <a:extLst>
              <a:ext uri="{FF2B5EF4-FFF2-40B4-BE49-F238E27FC236}">
                <a16:creationId xmlns:a16="http://schemas.microsoft.com/office/drawing/2014/main" id="{5CA38F4A-BCF2-DB41-8620-DF42037FFADA}"/>
              </a:ext>
            </a:extLst>
          </p:cNvPr>
          <p:cNvCxnSpPr>
            <a:cxnSpLocks/>
          </p:cNvCxnSpPr>
          <p:nvPr/>
        </p:nvCxnSpPr>
        <p:spPr>
          <a:xfrm>
            <a:off x="1499191" y="1221248"/>
            <a:ext cx="5986130"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4BAA2F34-21C2-B441-B530-F67074354FDF}"/>
              </a:ext>
            </a:extLst>
          </p:cNvPr>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7" name="Subtitle 2">
            <a:extLst>
              <a:ext uri="{FF2B5EF4-FFF2-40B4-BE49-F238E27FC236}">
                <a16:creationId xmlns:a16="http://schemas.microsoft.com/office/drawing/2014/main" id="{AB5A5F45-5CD0-7748-86F4-32A1DCE75292}"/>
              </a:ext>
            </a:extLst>
          </p:cNvPr>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8" name="Rectangle 7">
            <a:extLst>
              <a:ext uri="{FF2B5EF4-FFF2-40B4-BE49-F238E27FC236}">
                <a16:creationId xmlns:a16="http://schemas.microsoft.com/office/drawing/2014/main" id="{37120F68-866C-814F-A026-4FDF2055947B}"/>
              </a:ext>
            </a:extLst>
          </p:cNvPr>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Screen Shot 2019-06-04 at 3.06.50 PM.png">
            <a:extLst>
              <a:ext uri="{FF2B5EF4-FFF2-40B4-BE49-F238E27FC236}">
                <a16:creationId xmlns:a16="http://schemas.microsoft.com/office/drawing/2014/main" id="{3F2FB337-D183-C84B-818D-3933D1F5F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Tree>
    <p:extLst>
      <p:ext uri="{BB962C8B-B14F-4D97-AF65-F5344CB8AC3E}">
        <p14:creationId xmlns:p14="http://schemas.microsoft.com/office/powerpoint/2010/main" val="1127428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Mental health literacy</a:t>
            </a:r>
          </a:p>
        </p:txBody>
      </p:sp>
      <p:sp>
        <p:nvSpPr>
          <p:cNvPr id="3" name="Content Placeholder 2"/>
          <p:cNvSpPr>
            <a:spLocks noGrp="1"/>
          </p:cNvSpPr>
          <p:nvPr>
            <p:ph idx="1"/>
          </p:nvPr>
        </p:nvSpPr>
        <p:spPr>
          <a:xfrm>
            <a:off x="457200" y="1600200"/>
            <a:ext cx="8229600" cy="4290237"/>
          </a:xfrm>
        </p:spPr>
        <p:txBody>
          <a:bodyPr>
            <a:normAutofit fontScale="92500" lnSpcReduction="20000"/>
          </a:bodyPr>
          <a:lstStyle/>
          <a:p>
            <a:r>
              <a:rPr lang="en-AU" dirty="0"/>
              <a:t>Men tend to have poor mental health literacy regarding depression and suicide. </a:t>
            </a:r>
            <a:r>
              <a:rPr lang="en-AU" sz="1400" dirty="0">
                <a:solidFill>
                  <a:prstClr val="black"/>
                </a:solidFill>
              </a:rPr>
              <a:t>(</a:t>
            </a:r>
            <a:r>
              <a:rPr lang="en-AU" sz="1400" dirty="0" err="1">
                <a:solidFill>
                  <a:prstClr val="black"/>
                </a:solidFill>
              </a:rPr>
              <a:t>Oliffe</a:t>
            </a:r>
            <a:r>
              <a:rPr lang="en-AU" sz="1400" dirty="0">
                <a:solidFill>
                  <a:prstClr val="black"/>
                </a:solidFill>
              </a:rPr>
              <a:t> et al., 2016; </a:t>
            </a:r>
            <a:r>
              <a:rPr lang="en-AU" sz="1400" dirty="0" err="1">
                <a:solidFill>
                  <a:prstClr val="black"/>
                </a:solidFill>
              </a:rPr>
              <a:t>Ratnayake</a:t>
            </a:r>
            <a:r>
              <a:rPr lang="en-AU" sz="1400" dirty="0">
                <a:solidFill>
                  <a:prstClr val="black"/>
                </a:solidFill>
              </a:rPr>
              <a:t> &amp; Hyde, 2019)</a:t>
            </a:r>
            <a:endParaRPr lang="en-AU" dirty="0"/>
          </a:p>
          <a:p>
            <a:endParaRPr lang="en-AU" dirty="0"/>
          </a:p>
          <a:p>
            <a:r>
              <a:rPr lang="en-AU" dirty="0"/>
              <a:t>This includes low awareness of available mental health organisations and services.  </a:t>
            </a:r>
            <a:r>
              <a:rPr lang="en-AU" sz="1400" dirty="0"/>
              <a:t>(</a:t>
            </a:r>
            <a:r>
              <a:rPr lang="en-AU" sz="1400" dirty="0" err="1"/>
              <a:t>Jorm</a:t>
            </a:r>
            <a:r>
              <a:rPr lang="en-AU" sz="1400" dirty="0"/>
              <a:t>, 2009; Morgan &amp; </a:t>
            </a:r>
            <a:r>
              <a:rPr lang="en-AU" sz="1400" dirty="0" err="1"/>
              <a:t>Jorm</a:t>
            </a:r>
            <a:r>
              <a:rPr lang="en-AU" sz="1400" dirty="0"/>
              <a:t>, 2007)</a:t>
            </a:r>
          </a:p>
          <a:p>
            <a:endParaRPr lang="en-US" dirty="0"/>
          </a:p>
          <a:p>
            <a:r>
              <a:rPr lang="en-US" dirty="0">
                <a:solidFill>
                  <a:srgbClr val="3E6FAD"/>
                </a:solidFill>
              </a:rPr>
              <a:t>Poor mental health literacy associated with more negative attitudes about and lower intentions to seek professional help.</a:t>
            </a:r>
            <a:r>
              <a:rPr lang="en-US" dirty="0"/>
              <a:t> </a:t>
            </a:r>
            <a:r>
              <a:rPr lang="en-AU" sz="1400" dirty="0">
                <a:solidFill>
                  <a:prstClr val="black"/>
                </a:solidFill>
              </a:rPr>
              <a:t>(Coppens et al., 2013; </a:t>
            </a:r>
            <a:r>
              <a:rPr lang="en-AU" sz="1400" dirty="0" err="1">
                <a:solidFill>
                  <a:prstClr val="black"/>
                </a:solidFill>
              </a:rPr>
              <a:t>Rafal</a:t>
            </a:r>
            <a:r>
              <a:rPr lang="en-AU" sz="1400" dirty="0">
                <a:solidFill>
                  <a:prstClr val="black"/>
                </a:solidFill>
              </a:rPr>
              <a:t> et al., 2018)</a:t>
            </a:r>
            <a:endParaRPr lang="en-US" dirty="0"/>
          </a:p>
        </p:txBody>
      </p:sp>
      <p:sp>
        <p:nvSpPr>
          <p:cNvPr id="4" name="Rectangle 3">
            <a:extLst>
              <a:ext uri="{FF2B5EF4-FFF2-40B4-BE49-F238E27FC236}">
                <a16:creationId xmlns:a16="http://schemas.microsoft.com/office/drawing/2014/main" id="{8F98FC82-32DF-B34E-B13E-65FE748CA4DD}"/>
              </a:ext>
            </a:extLst>
          </p:cNvPr>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5" name="Subtitle 2">
            <a:extLst>
              <a:ext uri="{FF2B5EF4-FFF2-40B4-BE49-F238E27FC236}">
                <a16:creationId xmlns:a16="http://schemas.microsoft.com/office/drawing/2014/main" id="{E6F1B087-6491-8F48-B2DF-F0DAF562745D}"/>
              </a:ext>
            </a:extLst>
          </p:cNvPr>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6" name="Rectangle 5">
            <a:extLst>
              <a:ext uri="{FF2B5EF4-FFF2-40B4-BE49-F238E27FC236}">
                <a16:creationId xmlns:a16="http://schemas.microsoft.com/office/drawing/2014/main" id="{48B19496-A61B-2740-9CF7-A9133A38CA7E}"/>
              </a:ext>
            </a:extLst>
          </p:cNvPr>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Screen Shot 2019-06-04 at 3.06.50 PM.png">
            <a:extLst>
              <a:ext uri="{FF2B5EF4-FFF2-40B4-BE49-F238E27FC236}">
                <a16:creationId xmlns:a16="http://schemas.microsoft.com/office/drawing/2014/main" id="{DC9DCEC5-5EE8-CE43-9848-733703EA0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cxnSp>
        <p:nvCxnSpPr>
          <p:cNvPr id="8" name="Straight Connector 7">
            <a:extLst>
              <a:ext uri="{FF2B5EF4-FFF2-40B4-BE49-F238E27FC236}">
                <a16:creationId xmlns:a16="http://schemas.microsoft.com/office/drawing/2014/main" id="{C92D16D2-59B0-8B42-8C9B-A3DD0B71D24F}"/>
              </a:ext>
            </a:extLst>
          </p:cNvPr>
          <p:cNvCxnSpPr>
            <a:cxnSpLocks/>
          </p:cNvCxnSpPr>
          <p:nvPr/>
        </p:nvCxnSpPr>
        <p:spPr>
          <a:xfrm>
            <a:off x="2078736" y="1292685"/>
            <a:ext cx="4986528"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256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599"/>
            <a:ext cx="8534400" cy="771145"/>
          </a:xfrm>
        </p:spPr>
        <p:txBody>
          <a:bodyPr>
            <a:normAutofit/>
          </a:bodyPr>
          <a:lstStyle/>
          <a:p>
            <a:r>
              <a:rPr lang="en-US" sz="4400" b="1" dirty="0"/>
              <a:t>Stigma</a:t>
            </a:r>
          </a:p>
        </p:txBody>
      </p:sp>
      <p:sp>
        <p:nvSpPr>
          <p:cNvPr id="3" name="Content Placeholder 2"/>
          <p:cNvSpPr>
            <a:spLocks noGrp="1"/>
          </p:cNvSpPr>
          <p:nvPr>
            <p:ph idx="1"/>
          </p:nvPr>
        </p:nvSpPr>
        <p:spPr/>
        <p:txBody>
          <a:bodyPr>
            <a:normAutofit/>
          </a:bodyPr>
          <a:lstStyle/>
          <a:p>
            <a:r>
              <a:rPr lang="en-US" sz="2800" dirty="0"/>
              <a:t>Men report high self-stigma regarding depression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sz="2400" dirty="0">
                <a:solidFill>
                  <a:srgbClr val="3E6FAD"/>
                </a:solidFill>
              </a:rPr>
              <a:t>embarrassment about seeking help for depression </a:t>
            </a:r>
            <a:r>
              <a:rPr kumimoji="0" lang="en-AU" sz="1300" b="0" i="0" u="none" strike="noStrike" kern="1200" cap="none" spc="0" normalizeH="0" baseline="0" noProof="0" dirty="0">
                <a:ln>
                  <a:noFill/>
                </a:ln>
                <a:solidFill>
                  <a:prstClr val="black"/>
                </a:solidFill>
                <a:effectLst/>
                <a:uLnTx/>
                <a:uFillTx/>
                <a:latin typeface="Calibri"/>
                <a:ea typeface="+mn-ea"/>
                <a:cs typeface="+mn-cs"/>
              </a:rPr>
              <a:t>(</a:t>
            </a:r>
            <a:r>
              <a:rPr kumimoji="0" lang="en-AU" sz="1300" b="0" i="0" u="none" strike="noStrike" kern="1200" cap="none" spc="0" normalizeH="0" baseline="0" noProof="0" dirty="0" err="1">
                <a:ln>
                  <a:noFill/>
                </a:ln>
                <a:solidFill>
                  <a:prstClr val="black"/>
                </a:solidFill>
                <a:effectLst/>
                <a:uLnTx/>
                <a:uFillTx/>
                <a:latin typeface="Calibri"/>
                <a:ea typeface="+mn-ea"/>
                <a:cs typeface="+mn-cs"/>
              </a:rPr>
              <a:t>Oliffe</a:t>
            </a:r>
            <a:r>
              <a:rPr kumimoji="0" lang="en-AU" sz="1300" b="0" i="0" u="none" strike="noStrike" kern="1200" cap="none" spc="0" normalizeH="0" baseline="0" noProof="0" dirty="0">
                <a:ln>
                  <a:noFill/>
                </a:ln>
                <a:solidFill>
                  <a:prstClr val="black"/>
                </a:solidFill>
                <a:effectLst/>
                <a:uLnTx/>
                <a:uFillTx/>
                <a:latin typeface="Calibri"/>
                <a:ea typeface="+mn-ea"/>
                <a:cs typeface="+mn-cs"/>
              </a:rPr>
              <a:t> et al., 2016)</a:t>
            </a:r>
            <a:endParaRPr lang="en-US" sz="2400" dirty="0"/>
          </a:p>
          <a:p>
            <a:endParaRPr lang="en-US" sz="2800" dirty="0"/>
          </a:p>
          <a:p>
            <a:r>
              <a:rPr lang="en-US" sz="2800" dirty="0"/>
              <a:t>Self-stigma hinders </a:t>
            </a:r>
          </a:p>
          <a:p>
            <a:pPr lvl="1"/>
            <a:r>
              <a:rPr lang="en-US" dirty="0">
                <a:solidFill>
                  <a:srgbClr val="3E6FAD"/>
                </a:solidFill>
              </a:rPr>
              <a:t>intentions to seek mental health and services information </a:t>
            </a:r>
            <a:r>
              <a:rPr lang="en-AU" sz="1300" dirty="0">
                <a:solidFill>
                  <a:prstClr val="black"/>
                </a:solidFill>
              </a:rPr>
              <a:t>(</a:t>
            </a:r>
            <a:r>
              <a:rPr lang="en-AU" sz="1300" dirty="0" err="1">
                <a:solidFill>
                  <a:prstClr val="black"/>
                </a:solidFill>
              </a:rPr>
              <a:t>Lannin</a:t>
            </a:r>
            <a:r>
              <a:rPr lang="en-AU" sz="1300" dirty="0">
                <a:solidFill>
                  <a:prstClr val="black"/>
                </a:solidFill>
              </a:rPr>
              <a:t> et al., 2016)</a:t>
            </a:r>
          </a:p>
          <a:p>
            <a:pPr lvl="1"/>
            <a:r>
              <a:rPr lang="en-US" dirty="0">
                <a:solidFill>
                  <a:srgbClr val="3E6FAD"/>
                </a:solidFill>
              </a:rPr>
              <a:t>actual help-seeking among men </a:t>
            </a:r>
            <a:r>
              <a:rPr lang="en-AU" sz="1300" dirty="0">
                <a:solidFill>
                  <a:prstClr val="black"/>
                </a:solidFill>
              </a:rPr>
              <a:t>(</a:t>
            </a:r>
            <a:r>
              <a:rPr lang="en-AU" sz="1300" dirty="0" err="1">
                <a:solidFill>
                  <a:prstClr val="black"/>
                </a:solidFill>
              </a:rPr>
              <a:t>Mostoller</a:t>
            </a:r>
            <a:r>
              <a:rPr lang="en-AU" sz="1300" dirty="0">
                <a:solidFill>
                  <a:prstClr val="black"/>
                </a:solidFill>
              </a:rPr>
              <a:t> &amp; Mickelson, 2024)</a:t>
            </a:r>
          </a:p>
          <a:p>
            <a:pPr marL="0" lvl="0" indent="0">
              <a:buClr>
                <a:srgbClr val="D16349"/>
              </a:buClr>
              <a:buNone/>
            </a:pPr>
            <a:endParaRPr lang="en-US" dirty="0"/>
          </a:p>
        </p:txBody>
      </p:sp>
      <p:sp>
        <p:nvSpPr>
          <p:cNvPr id="4" name="Rectangle 3">
            <a:extLst>
              <a:ext uri="{FF2B5EF4-FFF2-40B4-BE49-F238E27FC236}">
                <a16:creationId xmlns:a16="http://schemas.microsoft.com/office/drawing/2014/main" id="{65482ACB-6E35-2C44-8345-63F28A754CC6}"/>
              </a:ext>
            </a:extLst>
          </p:cNvPr>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5" name="Subtitle 2">
            <a:extLst>
              <a:ext uri="{FF2B5EF4-FFF2-40B4-BE49-F238E27FC236}">
                <a16:creationId xmlns:a16="http://schemas.microsoft.com/office/drawing/2014/main" id="{B51099BF-79EB-CE4A-87DF-C5E97863A016}"/>
              </a:ext>
            </a:extLst>
          </p:cNvPr>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6" name="Rectangle 5">
            <a:extLst>
              <a:ext uri="{FF2B5EF4-FFF2-40B4-BE49-F238E27FC236}">
                <a16:creationId xmlns:a16="http://schemas.microsoft.com/office/drawing/2014/main" id="{D8C8B0F4-8B03-844D-AC5E-701EAB813CC3}"/>
              </a:ext>
            </a:extLst>
          </p:cNvPr>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Screen Shot 2019-06-04 at 3.06.50 PM.png">
            <a:extLst>
              <a:ext uri="{FF2B5EF4-FFF2-40B4-BE49-F238E27FC236}">
                <a16:creationId xmlns:a16="http://schemas.microsoft.com/office/drawing/2014/main" id="{5DCA3E8E-391C-F141-8DCC-C32266816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cxnSp>
        <p:nvCxnSpPr>
          <p:cNvPr id="8" name="Straight Connector 7">
            <a:extLst>
              <a:ext uri="{FF2B5EF4-FFF2-40B4-BE49-F238E27FC236}">
                <a16:creationId xmlns:a16="http://schemas.microsoft.com/office/drawing/2014/main" id="{08896A82-C3AD-C440-9DBB-D4900C0E3751}"/>
              </a:ext>
            </a:extLst>
          </p:cNvPr>
          <p:cNvCxnSpPr>
            <a:cxnSpLocks/>
          </p:cNvCxnSpPr>
          <p:nvPr/>
        </p:nvCxnSpPr>
        <p:spPr>
          <a:xfrm>
            <a:off x="2072640" y="1106948"/>
            <a:ext cx="4986528"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4138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Perceived Barriers</a:t>
            </a:r>
          </a:p>
        </p:txBody>
      </p:sp>
      <p:sp>
        <p:nvSpPr>
          <p:cNvPr id="3" name="Content Placeholder 2"/>
          <p:cNvSpPr>
            <a:spLocks noGrp="1"/>
          </p:cNvSpPr>
          <p:nvPr>
            <p:ph idx="1"/>
          </p:nvPr>
        </p:nvSpPr>
        <p:spPr>
          <a:xfrm>
            <a:off x="301752" y="1527048"/>
            <a:ext cx="8503920" cy="4753204"/>
          </a:xfrm>
        </p:spPr>
        <p:txBody>
          <a:bodyPr>
            <a:normAutofit fontScale="92500"/>
          </a:bodyPr>
          <a:lstStyle/>
          <a:p>
            <a:r>
              <a:rPr lang="en-US" dirty="0"/>
              <a:t>778 men with self-identified mental health problem and not currently receiving treatment</a:t>
            </a:r>
          </a:p>
          <a:p>
            <a:pPr lvl="1"/>
            <a:r>
              <a:rPr lang="en-AU" sz="2400" dirty="0">
                <a:solidFill>
                  <a:srgbClr val="C00000"/>
                </a:solidFill>
              </a:rPr>
              <a:t>‘A lot of people feel sad and down’ </a:t>
            </a:r>
          </a:p>
          <a:p>
            <a:pPr lvl="1"/>
            <a:r>
              <a:rPr lang="en-AU" sz="2400" dirty="0">
                <a:solidFill>
                  <a:srgbClr val="C00000"/>
                </a:solidFill>
              </a:rPr>
              <a:t>‘I do not know what to look for in a psychotherapist’ </a:t>
            </a:r>
          </a:p>
          <a:p>
            <a:pPr lvl="1"/>
            <a:r>
              <a:rPr lang="en-AU" sz="2400" dirty="0">
                <a:solidFill>
                  <a:srgbClr val="C00000"/>
                </a:solidFill>
              </a:rPr>
              <a:t>‘I need to solve my own problems’ </a:t>
            </a:r>
          </a:p>
          <a:p>
            <a:pPr lvl="1"/>
            <a:r>
              <a:rPr lang="en-AU" sz="2400" dirty="0">
                <a:solidFill>
                  <a:srgbClr val="C00000"/>
                </a:solidFill>
              </a:rPr>
              <a:t>‘I cannot afford psychotherapy’</a:t>
            </a:r>
            <a:r>
              <a:rPr lang="en-CA" sz="2400" dirty="0">
                <a:solidFill>
                  <a:srgbClr val="C00000"/>
                </a:solidFill>
              </a:rPr>
              <a:t> </a:t>
            </a:r>
          </a:p>
          <a:p>
            <a:endParaRPr lang="en-AU" dirty="0"/>
          </a:p>
          <a:p>
            <a:r>
              <a:rPr lang="en-AU" dirty="0"/>
              <a:t>Items predictive of men </a:t>
            </a:r>
            <a:r>
              <a:rPr lang="en-AU" dirty="0">
                <a:solidFill>
                  <a:srgbClr val="3366FF"/>
                </a:solidFill>
              </a:rPr>
              <a:t>not wanting </a:t>
            </a:r>
            <a:r>
              <a:rPr lang="en-AU" dirty="0"/>
              <a:t>treatment:</a:t>
            </a:r>
            <a:r>
              <a:rPr lang="en-CA" dirty="0"/>
              <a:t> </a:t>
            </a:r>
            <a:endParaRPr lang="en-US" dirty="0"/>
          </a:p>
          <a:p>
            <a:pPr lvl="1"/>
            <a:r>
              <a:rPr lang="en-AU" sz="2400" dirty="0">
                <a:solidFill>
                  <a:srgbClr val="C21A01"/>
                </a:solidFill>
              </a:rPr>
              <a:t>‘I would not tell my physician if I was feeling down or depressed’ </a:t>
            </a:r>
          </a:p>
          <a:p>
            <a:pPr lvl="1"/>
            <a:r>
              <a:rPr lang="en-AU" sz="2400" dirty="0">
                <a:solidFill>
                  <a:srgbClr val="C21A01"/>
                </a:solidFill>
              </a:rPr>
              <a:t>‘I need to solve my own problems’</a:t>
            </a:r>
            <a:endParaRPr lang="en-US" sz="2400" dirty="0">
              <a:solidFill>
                <a:srgbClr val="C21A01"/>
              </a:solidFill>
            </a:endParaRPr>
          </a:p>
        </p:txBody>
      </p:sp>
      <p:sp>
        <p:nvSpPr>
          <p:cNvPr id="4" name="TextBox 3"/>
          <p:cNvSpPr txBox="1"/>
          <p:nvPr/>
        </p:nvSpPr>
        <p:spPr>
          <a:xfrm>
            <a:off x="4740290" y="6315534"/>
            <a:ext cx="409586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Seidler et al., 2020a</a:t>
            </a:r>
          </a:p>
        </p:txBody>
      </p:sp>
      <p:cxnSp>
        <p:nvCxnSpPr>
          <p:cNvPr id="5" name="Straight Connector 4">
            <a:extLst>
              <a:ext uri="{FF2B5EF4-FFF2-40B4-BE49-F238E27FC236}">
                <a16:creationId xmlns:a16="http://schemas.microsoft.com/office/drawing/2014/main" id="{39AB76BC-ACAD-1B42-AE91-787506D3612F}"/>
              </a:ext>
            </a:extLst>
          </p:cNvPr>
          <p:cNvCxnSpPr>
            <a:cxnSpLocks/>
          </p:cNvCxnSpPr>
          <p:nvPr/>
        </p:nvCxnSpPr>
        <p:spPr>
          <a:xfrm>
            <a:off x="2078736" y="1249823"/>
            <a:ext cx="4986528"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68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In their own words</a:t>
            </a:r>
            <a:endParaRPr lang="en-US" sz="4400" b="1" dirty="0"/>
          </a:p>
        </p:txBody>
      </p:sp>
      <p:sp>
        <p:nvSpPr>
          <p:cNvPr id="3" name="Content Placeholder 2"/>
          <p:cNvSpPr>
            <a:spLocks noGrp="1"/>
          </p:cNvSpPr>
          <p:nvPr>
            <p:ph idx="1"/>
          </p:nvPr>
        </p:nvSpPr>
        <p:spPr>
          <a:xfrm>
            <a:off x="301752" y="1527048"/>
            <a:ext cx="8503920" cy="4753204"/>
          </a:xfrm>
        </p:spPr>
        <p:txBody>
          <a:bodyPr>
            <a:normAutofit fontScale="70000" lnSpcReduction="20000"/>
          </a:bodyPr>
          <a:lstStyle/>
          <a:p>
            <a:pPr marL="0" indent="0">
              <a:buNone/>
            </a:pPr>
            <a:r>
              <a:rPr lang="en-US" sz="3400" b="1" i="1" dirty="0">
                <a:solidFill>
                  <a:srgbClr val="00F100"/>
                </a:solidFill>
              </a:rPr>
              <a:t>What stops you from discussing your mental health with others?</a:t>
            </a:r>
          </a:p>
          <a:p>
            <a:endParaRPr lang="en-US" dirty="0"/>
          </a:p>
          <a:p>
            <a:r>
              <a:rPr lang="en-US" i="1" dirty="0"/>
              <a:t>Fear of implications toward life insurance coverage.</a:t>
            </a:r>
          </a:p>
          <a:p>
            <a:endParaRPr lang="en-US" dirty="0"/>
          </a:p>
          <a:p>
            <a:r>
              <a:rPr lang="en-US" i="1" dirty="0"/>
              <a:t>Don’t feel that I deserve help or compassion.</a:t>
            </a:r>
          </a:p>
          <a:p>
            <a:endParaRPr lang="en-US" dirty="0"/>
          </a:p>
          <a:p>
            <a:r>
              <a:rPr lang="en-US" i="1" dirty="0"/>
              <a:t>Social stigma.</a:t>
            </a:r>
          </a:p>
          <a:p>
            <a:endParaRPr lang="en-US" dirty="0"/>
          </a:p>
          <a:p>
            <a:r>
              <a:rPr lang="en-US" i="1" dirty="0"/>
              <a:t>Not used to talking about my inner feelings and fearful of loss of privacy.</a:t>
            </a:r>
          </a:p>
          <a:p>
            <a:endParaRPr lang="en-US" dirty="0"/>
          </a:p>
          <a:p>
            <a:r>
              <a:rPr lang="en-US" i="1" dirty="0"/>
              <a:t>Men are supposed to be strong and never need help.</a:t>
            </a:r>
          </a:p>
        </p:txBody>
      </p:sp>
      <p:cxnSp>
        <p:nvCxnSpPr>
          <p:cNvPr id="5" name="Straight Connector 4">
            <a:extLst>
              <a:ext uri="{FF2B5EF4-FFF2-40B4-BE49-F238E27FC236}">
                <a16:creationId xmlns:a16="http://schemas.microsoft.com/office/drawing/2014/main" id="{39AB76BC-ACAD-1B42-AE91-787506D3612F}"/>
              </a:ext>
            </a:extLst>
          </p:cNvPr>
          <p:cNvCxnSpPr>
            <a:cxnSpLocks/>
          </p:cNvCxnSpPr>
          <p:nvPr/>
        </p:nvCxnSpPr>
        <p:spPr>
          <a:xfrm>
            <a:off x="2078736" y="1249823"/>
            <a:ext cx="4986528"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4C79A297-DE5A-8C44-9E23-B7C3090D7EB4}"/>
              </a:ext>
            </a:extLst>
          </p:cNvPr>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7" name="Subtitle 2">
            <a:extLst>
              <a:ext uri="{FF2B5EF4-FFF2-40B4-BE49-F238E27FC236}">
                <a16:creationId xmlns:a16="http://schemas.microsoft.com/office/drawing/2014/main" id="{AC8572DC-A067-B24C-A089-8CCC0802AC2E}"/>
              </a:ext>
            </a:extLst>
          </p:cNvPr>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8" name="Rectangle 7">
            <a:extLst>
              <a:ext uri="{FF2B5EF4-FFF2-40B4-BE49-F238E27FC236}">
                <a16:creationId xmlns:a16="http://schemas.microsoft.com/office/drawing/2014/main" id="{CEB6BDAC-5BCC-FA4F-899F-3F9EA174B872}"/>
              </a:ext>
            </a:extLst>
          </p:cNvPr>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Screen Shot 2019-06-04 at 3.06.50 PM.png">
            <a:extLst>
              <a:ext uri="{FF2B5EF4-FFF2-40B4-BE49-F238E27FC236}">
                <a16:creationId xmlns:a16="http://schemas.microsoft.com/office/drawing/2014/main" id="{DAD6EDD1-36EA-CB42-AF49-AA925C5EB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Tree>
    <p:extLst>
      <p:ext uri="{BB962C8B-B14F-4D97-AF65-F5344CB8AC3E}">
        <p14:creationId xmlns:p14="http://schemas.microsoft.com/office/powerpoint/2010/main" val="119908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What gets them going?</a:t>
            </a:r>
            <a:endParaRPr lang="en-US" sz="4400" b="1" dirty="0"/>
          </a:p>
        </p:txBody>
      </p:sp>
      <p:cxnSp>
        <p:nvCxnSpPr>
          <p:cNvPr id="5" name="Straight Connector 4">
            <a:extLst>
              <a:ext uri="{FF2B5EF4-FFF2-40B4-BE49-F238E27FC236}">
                <a16:creationId xmlns:a16="http://schemas.microsoft.com/office/drawing/2014/main" id="{39AB76BC-ACAD-1B42-AE91-787506D3612F}"/>
              </a:ext>
            </a:extLst>
          </p:cNvPr>
          <p:cNvCxnSpPr>
            <a:cxnSpLocks/>
          </p:cNvCxnSpPr>
          <p:nvPr/>
        </p:nvCxnSpPr>
        <p:spPr>
          <a:xfrm>
            <a:off x="1626781" y="1249823"/>
            <a:ext cx="5890438"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4C79A297-DE5A-8C44-9E23-B7C3090D7EB4}"/>
              </a:ext>
            </a:extLst>
          </p:cNvPr>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7" name="Subtitle 2">
            <a:extLst>
              <a:ext uri="{FF2B5EF4-FFF2-40B4-BE49-F238E27FC236}">
                <a16:creationId xmlns:a16="http://schemas.microsoft.com/office/drawing/2014/main" id="{AC8572DC-A067-B24C-A089-8CCC0802AC2E}"/>
              </a:ext>
            </a:extLst>
          </p:cNvPr>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8" name="Rectangle 7">
            <a:extLst>
              <a:ext uri="{FF2B5EF4-FFF2-40B4-BE49-F238E27FC236}">
                <a16:creationId xmlns:a16="http://schemas.microsoft.com/office/drawing/2014/main" id="{CEB6BDAC-5BCC-FA4F-899F-3F9EA174B872}"/>
              </a:ext>
            </a:extLst>
          </p:cNvPr>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Screen Shot 2019-06-04 at 3.06.50 PM.png">
            <a:extLst>
              <a:ext uri="{FF2B5EF4-FFF2-40B4-BE49-F238E27FC236}">
                <a16:creationId xmlns:a16="http://schemas.microsoft.com/office/drawing/2014/main" id="{DAD6EDD1-36EA-CB42-AF49-AA925C5EB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1" name="Content Placeholder 2">
            <a:extLst>
              <a:ext uri="{FF2B5EF4-FFF2-40B4-BE49-F238E27FC236}">
                <a16:creationId xmlns:a16="http://schemas.microsoft.com/office/drawing/2014/main" id="{038E98CA-A07C-7248-8E0D-909FD23739EE}"/>
              </a:ext>
            </a:extLst>
          </p:cNvPr>
          <p:cNvSpPr>
            <a:spLocks noGrp="1"/>
          </p:cNvSpPr>
          <p:nvPr>
            <p:ph idx="1"/>
          </p:nvPr>
        </p:nvSpPr>
        <p:spPr>
          <a:xfrm>
            <a:off x="301625" y="1527175"/>
            <a:ext cx="8504238" cy="4752975"/>
          </a:xfrm>
        </p:spPr>
        <p:txBody>
          <a:bodyPr>
            <a:normAutofit/>
          </a:bodyPr>
          <a:lstStyle/>
          <a:p>
            <a:pPr marL="0" indent="0">
              <a:buNone/>
            </a:pPr>
            <a:r>
              <a:rPr lang="en-US" b="1" dirty="0">
                <a:solidFill>
                  <a:schemeClr val="accent1"/>
                </a:solidFill>
              </a:rPr>
              <a:t>Help seeking is more likely if he . . .</a:t>
            </a:r>
            <a:endParaRPr lang="en-US" dirty="0"/>
          </a:p>
          <a:p>
            <a:r>
              <a:rPr lang="en-US" sz="2800" dirty="0"/>
              <a:t>Perceives his problem as normal/common.</a:t>
            </a:r>
          </a:p>
          <a:p>
            <a:r>
              <a:rPr lang="en-US" sz="2800" dirty="0"/>
              <a:t>Sees the problem as “out of character”.</a:t>
            </a:r>
          </a:p>
          <a:p>
            <a:r>
              <a:rPr lang="en-US" sz="2800" dirty="0"/>
              <a:t>Believes that he can “return the </a:t>
            </a:r>
            <a:r>
              <a:rPr lang="en-US" sz="2800" dirty="0" err="1"/>
              <a:t>favour</a:t>
            </a:r>
            <a:r>
              <a:rPr lang="en-US" sz="2800" dirty="0"/>
              <a:t>”.</a:t>
            </a:r>
          </a:p>
          <a:p>
            <a:r>
              <a:rPr lang="en-US" sz="2800" dirty="0"/>
              <a:t>Believes that others will be supportive of his actions.</a:t>
            </a:r>
          </a:p>
          <a:p>
            <a:r>
              <a:rPr lang="en-US" sz="2800" dirty="0"/>
              <a:t>Doesn’t think asking for help means losing control.</a:t>
            </a:r>
          </a:p>
          <a:p>
            <a:pPr marL="0" indent="0">
              <a:buNone/>
            </a:pPr>
            <a:endParaRPr lang="en-US" dirty="0"/>
          </a:p>
        </p:txBody>
      </p:sp>
      <p:sp>
        <p:nvSpPr>
          <p:cNvPr id="12" name="TextBox 11">
            <a:extLst>
              <a:ext uri="{FF2B5EF4-FFF2-40B4-BE49-F238E27FC236}">
                <a16:creationId xmlns:a16="http://schemas.microsoft.com/office/drawing/2014/main" id="{7FB6F8A5-CA82-FF4A-8E91-4F23AD3359A3}"/>
              </a:ext>
            </a:extLst>
          </p:cNvPr>
          <p:cNvSpPr txBox="1"/>
          <p:nvPr/>
        </p:nvSpPr>
        <p:spPr>
          <a:xfrm>
            <a:off x="6140539" y="5026601"/>
            <a:ext cx="2753360" cy="369332"/>
          </a:xfrm>
          <a:prstGeom prst="rect">
            <a:avLst/>
          </a:prstGeom>
          <a:noFill/>
        </p:spPr>
        <p:txBody>
          <a:bodyPr wrap="square" rtlCol="0">
            <a:spAutoFit/>
          </a:bodyPr>
          <a:lstStyle/>
          <a:p>
            <a:r>
              <a:rPr lang="en-US" dirty="0"/>
              <a:t>(Addis &amp; </a:t>
            </a:r>
            <a:r>
              <a:rPr lang="en-US" dirty="0" err="1"/>
              <a:t>Mahalik</a:t>
            </a:r>
            <a:r>
              <a:rPr lang="en-US" dirty="0"/>
              <a:t>, 2003)</a:t>
            </a:r>
          </a:p>
        </p:txBody>
      </p:sp>
      <p:sp>
        <p:nvSpPr>
          <p:cNvPr id="13" name="TextBox 12">
            <a:extLst>
              <a:ext uri="{FF2B5EF4-FFF2-40B4-BE49-F238E27FC236}">
                <a16:creationId xmlns:a16="http://schemas.microsoft.com/office/drawing/2014/main" id="{7396914E-45B3-C345-98F7-FDF70140D46B}"/>
              </a:ext>
            </a:extLst>
          </p:cNvPr>
          <p:cNvSpPr txBox="1"/>
          <p:nvPr/>
        </p:nvSpPr>
        <p:spPr>
          <a:xfrm>
            <a:off x="5593820" y="5495654"/>
            <a:ext cx="3513668" cy="369332"/>
          </a:xfrm>
          <a:prstGeom prst="rect">
            <a:avLst/>
          </a:prstGeom>
          <a:noFill/>
        </p:spPr>
        <p:txBody>
          <a:bodyPr wrap="square" rtlCol="0">
            <a:spAutoFit/>
          </a:bodyPr>
          <a:lstStyle/>
          <a:p>
            <a:r>
              <a:rPr lang="en-US" dirty="0"/>
              <a:t>(Sierra-Hernandez et al., 2014)</a:t>
            </a:r>
          </a:p>
        </p:txBody>
      </p:sp>
    </p:spTree>
    <p:extLst>
      <p:ext uri="{BB962C8B-B14F-4D97-AF65-F5344CB8AC3E}">
        <p14:creationId xmlns:p14="http://schemas.microsoft.com/office/powerpoint/2010/main" val="68251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xEl>
                                              <p:pRg st="3" end="3"/>
                                            </p:txEl>
                                          </p:spTgt>
                                        </p:tgtEl>
                                      </p:cBhvr>
                                    </p:animEffect>
                                    <p:set>
                                      <p:cBhvr>
                                        <p:cTn id="7" dur="1" fill="hold">
                                          <p:stCondLst>
                                            <p:cond delay="499"/>
                                          </p:stCondLst>
                                        </p:cTn>
                                        <p:tgtEl>
                                          <p:spTgt spid="11">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1">
                                            <p:txEl>
                                              <p:pRg st="4" end="4"/>
                                            </p:txEl>
                                          </p:spTgt>
                                        </p:tgtEl>
                                      </p:cBhvr>
                                    </p:animEffect>
                                    <p:set>
                                      <p:cBhvr>
                                        <p:cTn id="10" dur="1" fill="hold">
                                          <p:stCondLst>
                                            <p:cond delay="499"/>
                                          </p:stCondLst>
                                        </p:cTn>
                                        <p:tgtEl>
                                          <p:spTgt spid="11">
                                            <p:txEl>
                                              <p:pRg st="4" end="4"/>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599"/>
            <a:ext cx="8534400" cy="882793"/>
          </a:xfrm>
        </p:spPr>
        <p:txBody>
          <a:bodyPr>
            <a:normAutofit/>
          </a:bodyPr>
          <a:lstStyle/>
          <a:p>
            <a:r>
              <a:rPr lang="en-US" sz="4400" b="1" dirty="0"/>
              <a:t>Facilitators</a:t>
            </a:r>
          </a:p>
        </p:txBody>
      </p:sp>
      <p:sp>
        <p:nvSpPr>
          <p:cNvPr id="3" name="Content Placeholder 2"/>
          <p:cNvSpPr>
            <a:spLocks noGrp="1"/>
          </p:cNvSpPr>
          <p:nvPr>
            <p:ph idx="1"/>
          </p:nvPr>
        </p:nvSpPr>
        <p:spPr/>
        <p:txBody>
          <a:bodyPr>
            <a:normAutofit lnSpcReduction="10000"/>
          </a:bodyPr>
          <a:lstStyle/>
          <a:p>
            <a:r>
              <a:rPr lang="en-AU" dirty="0"/>
              <a:t>471 men who self-reported currently experiencing a mental health concern and being actively engaged in treatment</a:t>
            </a:r>
            <a:r>
              <a:rPr lang="en-CA" dirty="0"/>
              <a:t> </a:t>
            </a:r>
          </a:p>
          <a:p>
            <a:pPr marL="0" indent="0">
              <a:buNone/>
            </a:pPr>
            <a:endParaRPr lang="en-CA" dirty="0"/>
          </a:p>
          <a:p>
            <a:pPr lvl="1"/>
            <a:r>
              <a:rPr lang="en-AU" dirty="0">
                <a:solidFill>
                  <a:srgbClr val="00B050"/>
                </a:solidFill>
              </a:rPr>
              <a:t>Positive attitude about seeking help</a:t>
            </a:r>
          </a:p>
          <a:p>
            <a:pPr lvl="1"/>
            <a:r>
              <a:rPr lang="en-AU" dirty="0">
                <a:solidFill>
                  <a:srgbClr val="00B050"/>
                </a:solidFill>
              </a:rPr>
              <a:t>Belief </a:t>
            </a:r>
            <a:r>
              <a:rPr lang="en-AU" sz="2800" dirty="0">
                <a:solidFill>
                  <a:srgbClr val="00B050"/>
                </a:solidFill>
              </a:rPr>
              <a:t>that professional support helps in recovery </a:t>
            </a:r>
            <a:endParaRPr lang="en-CA" sz="2800" dirty="0">
              <a:solidFill>
                <a:srgbClr val="00B050"/>
              </a:solidFill>
            </a:endParaRPr>
          </a:p>
          <a:p>
            <a:pPr lvl="1"/>
            <a:r>
              <a:rPr lang="en-AU" sz="2800" dirty="0">
                <a:solidFill>
                  <a:srgbClr val="00B050"/>
                </a:solidFill>
              </a:rPr>
              <a:t>Familiarity with mental health symptoms </a:t>
            </a:r>
            <a:endParaRPr lang="en-CA" sz="2800" dirty="0">
              <a:solidFill>
                <a:srgbClr val="00B050"/>
              </a:solidFill>
            </a:endParaRPr>
          </a:p>
          <a:p>
            <a:pPr lvl="1"/>
            <a:r>
              <a:rPr lang="en-AU" sz="2800" dirty="0">
                <a:solidFill>
                  <a:srgbClr val="00B050"/>
                </a:solidFill>
              </a:rPr>
              <a:t>Knowing how to access professional help</a:t>
            </a:r>
            <a:endParaRPr lang="en-CA" sz="2800" dirty="0">
              <a:solidFill>
                <a:srgbClr val="00B050"/>
              </a:solidFill>
            </a:endParaRPr>
          </a:p>
          <a:p>
            <a:pPr lvl="1"/>
            <a:r>
              <a:rPr lang="en-AU" sz="2800" dirty="0">
                <a:solidFill>
                  <a:srgbClr val="00B050"/>
                </a:solidFill>
              </a:rPr>
              <a:t>Family or friend having sought help before </a:t>
            </a:r>
            <a:endParaRPr lang="en-CA" sz="2800" dirty="0">
              <a:solidFill>
                <a:srgbClr val="00B050"/>
              </a:solidFill>
            </a:endParaRPr>
          </a:p>
        </p:txBody>
      </p:sp>
      <p:sp>
        <p:nvSpPr>
          <p:cNvPr id="4" name="TextBox 3"/>
          <p:cNvSpPr txBox="1"/>
          <p:nvPr/>
        </p:nvSpPr>
        <p:spPr>
          <a:xfrm>
            <a:off x="6571488" y="6315534"/>
            <a:ext cx="2264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Seidler et al., 2020b</a:t>
            </a:r>
          </a:p>
        </p:txBody>
      </p:sp>
      <p:cxnSp>
        <p:nvCxnSpPr>
          <p:cNvPr id="5" name="Straight Connector 4">
            <a:extLst>
              <a:ext uri="{FF2B5EF4-FFF2-40B4-BE49-F238E27FC236}">
                <a16:creationId xmlns:a16="http://schemas.microsoft.com/office/drawing/2014/main" id="{A712D474-6A99-014D-9F4F-59E7E521F0FC}"/>
              </a:ext>
            </a:extLst>
          </p:cNvPr>
          <p:cNvCxnSpPr>
            <a:cxnSpLocks/>
          </p:cNvCxnSpPr>
          <p:nvPr/>
        </p:nvCxnSpPr>
        <p:spPr>
          <a:xfrm>
            <a:off x="2072640" y="1106948"/>
            <a:ext cx="4986528"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8447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Getting Men to Take Action</a:t>
            </a:r>
          </a:p>
        </p:txBody>
      </p:sp>
      <p:sp>
        <p:nvSpPr>
          <p:cNvPr id="6" name="Content Placeholder 5">
            <a:extLst>
              <a:ext uri="{FF2B5EF4-FFF2-40B4-BE49-F238E27FC236}">
                <a16:creationId xmlns:a16="http://schemas.microsoft.com/office/drawing/2014/main" id="{19C83C8C-3386-E34B-B068-1F84DED7D614}"/>
              </a:ext>
            </a:extLst>
          </p:cNvPr>
          <p:cNvSpPr>
            <a:spLocks noGrp="1"/>
          </p:cNvSpPr>
          <p:nvPr>
            <p:ph sz="half" idx="1"/>
          </p:nvPr>
        </p:nvSpPr>
        <p:spPr/>
        <p:txBody>
          <a:bodyPr/>
          <a:lstStyle/>
          <a:p>
            <a:pPr marL="0" indent="0">
              <a:buNone/>
            </a:pPr>
            <a:r>
              <a:rPr lang="en-US" b="1" dirty="0">
                <a:solidFill>
                  <a:schemeClr val="accent1"/>
                </a:solidFill>
              </a:rPr>
              <a:t>Re-framing help-seeking</a:t>
            </a:r>
          </a:p>
          <a:p>
            <a:endParaRPr lang="en-US" dirty="0"/>
          </a:p>
          <a:p>
            <a:r>
              <a:rPr lang="en-US" dirty="0"/>
              <a:t>Focus on solutions</a:t>
            </a:r>
          </a:p>
          <a:p>
            <a:r>
              <a:rPr lang="en-US" dirty="0"/>
              <a:t>Cost-effective</a:t>
            </a:r>
          </a:p>
          <a:p>
            <a:r>
              <a:rPr lang="en-US" dirty="0"/>
              <a:t>Courageous</a:t>
            </a:r>
          </a:p>
          <a:p>
            <a:r>
              <a:rPr lang="en-US" dirty="0"/>
              <a:t>Takes strength</a:t>
            </a:r>
          </a:p>
          <a:p>
            <a:r>
              <a:rPr lang="en-US" dirty="0"/>
              <a:t>Team effort (and you’re the captain)</a:t>
            </a:r>
          </a:p>
          <a:p>
            <a:pPr marL="0" indent="0">
              <a:buNone/>
            </a:pPr>
            <a:endParaRPr lang="en-US" dirty="0"/>
          </a:p>
        </p:txBody>
      </p:sp>
      <p:sp>
        <p:nvSpPr>
          <p:cNvPr id="7" name="Content Placeholder 6">
            <a:extLst>
              <a:ext uri="{FF2B5EF4-FFF2-40B4-BE49-F238E27FC236}">
                <a16:creationId xmlns:a16="http://schemas.microsoft.com/office/drawing/2014/main" id="{64970FE3-0133-894B-8270-09D9A781C3CA}"/>
              </a:ext>
            </a:extLst>
          </p:cNvPr>
          <p:cNvSpPr>
            <a:spLocks noGrp="1"/>
          </p:cNvSpPr>
          <p:nvPr>
            <p:ph sz="half" idx="2"/>
          </p:nvPr>
        </p:nvSpPr>
        <p:spPr/>
        <p:txBody>
          <a:bodyPr/>
          <a:lstStyle/>
          <a:p>
            <a:pPr marL="0" indent="0">
              <a:buNone/>
            </a:pPr>
            <a:r>
              <a:rPr lang="en-US" b="1" dirty="0">
                <a:solidFill>
                  <a:schemeClr val="accent1"/>
                </a:solidFill>
              </a:rPr>
              <a:t>Changing our language</a:t>
            </a:r>
          </a:p>
          <a:p>
            <a:endParaRPr lang="en-US" dirty="0"/>
          </a:p>
          <a:p>
            <a:r>
              <a:rPr lang="en-US" dirty="0"/>
              <a:t>Tackle the problem</a:t>
            </a:r>
          </a:p>
          <a:p>
            <a:r>
              <a:rPr lang="en-US" dirty="0"/>
              <a:t>Team-up</a:t>
            </a:r>
          </a:p>
          <a:p>
            <a:r>
              <a:rPr lang="en-US" dirty="0"/>
              <a:t>Defeat depression</a:t>
            </a:r>
          </a:p>
          <a:p>
            <a:r>
              <a:rPr lang="en-US" dirty="0"/>
              <a:t>Fight stress</a:t>
            </a:r>
          </a:p>
          <a:p>
            <a:pPr marL="0" indent="0">
              <a:buNone/>
            </a:pPr>
            <a:endParaRPr lang="en-US" dirty="0"/>
          </a:p>
        </p:txBody>
      </p:sp>
      <p:cxnSp>
        <p:nvCxnSpPr>
          <p:cNvPr id="5" name="Straight Connector 4">
            <a:extLst>
              <a:ext uri="{FF2B5EF4-FFF2-40B4-BE49-F238E27FC236}">
                <a16:creationId xmlns:a16="http://schemas.microsoft.com/office/drawing/2014/main" id="{A712D474-6A99-014D-9F4F-59E7E521F0FC}"/>
              </a:ext>
            </a:extLst>
          </p:cNvPr>
          <p:cNvCxnSpPr>
            <a:cxnSpLocks/>
          </p:cNvCxnSpPr>
          <p:nvPr/>
        </p:nvCxnSpPr>
        <p:spPr>
          <a:xfrm>
            <a:off x="1063256" y="1340865"/>
            <a:ext cx="7006856"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F4E5D3E-BDA2-224C-871F-90ADCDEEE942}"/>
              </a:ext>
            </a:extLst>
          </p:cNvPr>
          <p:cNvSpPr txBox="1"/>
          <p:nvPr/>
        </p:nvSpPr>
        <p:spPr>
          <a:xfrm>
            <a:off x="5657088" y="5649290"/>
            <a:ext cx="2804160" cy="369332"/>
          </a:xfrm>
          <a:prstGeom prst="rect">
            <a:avLst/>
          </a:prstGeom>
          <a:noFill/>
        </p:spPr>
        <p:txBody>
          <a:bodyPr wrap="square" rtlCol="0">
            <a:spAutoFit/>
          </a:bodyPr>
          <a:lstStyle/>
          <a:p>
            <a:r>
              <a:rPr lang="en-US" dirty="0"/>
              <a:t>(Hammer &amp; Vogel, 2010)</a:t>
            </a:r>
          </a:p>
        </p:txBody>
      </p:sp>
    </p:spTree>
    <p:extLst>
      <p:ext uri="{BB962C8B-B14F-4D97-AF65-F5344CB8AC3E}">
        <p14:creationId xmlns:p14="http://schemas.microsoft.com/office/powerpoint/2010/main" val="2202350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626781" y="3765036"/>
            <a:ext cx="5922335"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5" name="Text Placeholder 1">
            <a:extLst>
              <a:ext uri="{FF2B5EF4-FFF2-40B4-BE49-F238E27FC236}">
                <a16:creationId xmlns:a16="http://schemas.microsoft.com/office/drawing/2014/main" id="{E58D0087-863F-AA42-86CC-BC345AC87F2F}"/>
              </a:ext>
            </a:extLst>
          </p:cNvPr>
          <p:cNvSpPr txBox="1">
            <a:spLocks/>
          </p:cNvSpPr>
          <p:nvPr/>
        </p:nvSpPr>
        <p:spPr>
          <a:xfrm>
            <a:off x="1331913" y="1735205"/>
            <a:ext cx="6480174" cy="2054329"/>
          </a:xfrm>
          <a:prstGeom prst="rect">
            <a:avLst/>
          </a:prstGeom>
        </p:spPr>
        <p:txBody>
          <a:bodyPr vert="horz" anchor="t">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548640" indent="-274320" algn="l" rtl="0" eaLnBrk="1" latinLnBrk="0" hangingPunct="1">
              <a:spcBef>
                <a:spcPct val="20000"/>
              </a:spcBef>
              <a:buClr>
                <a:schemeClr val="accent2"/>
              </a:buClr>
              <a:buSzPct val="70000"/>
              <a:buFont typeface="Wingdings"/>
              <a:buNone/>
              <a:defRPr kumimoji="0" sz="1800" kern="1200">
                <a:solidFill>
                  <a:schemeClr val="tx1">
                    <a:tint val="75000"/>
                  </a:schemeClr>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ct val="20000"/>
              </a:spcBef>
              <a:buClr>
                <a:schemeClr val="accent4"/>
              </a:buClr>
              <a:buSzPct val="70000"/>
              <a:buFont typeface="Wingdings"/>
              <a:buNone/>
              <a:defRPr kumimoji="0" sz="1400" kern="1200">
                <a:solidFill>
                  <a:schemeClr val="tx1">
                    <a:tint val="75000"/>
                  </a:schemeClr>
                </a:solidFill>
                <a:latin typeface="+mn-lt"/>
                <a:ea typeface="+mn-ea"/>
                <a:cs typeface="+mn-cs"/>
              </a:defRPr>
            </a:lvl4pPr>
            <a:lvl5pPr marL="1371600" indent="-228600" algn="l" rtl="0" eaLnBrk="1" latinLnBrk="0" hangingPunct="1">
              <a:spcBef>
                <a:spcPct val="20000"/>
              </a:spcBef>
              <a:buClr>
                <a:schemeClr val="accent5"/>
              </a:buClr>
              <a:buFontTx/>
              <a:buNone/>
              <a:defRPr kumimoji="0" sz="1400" kern="1200">
                <a:solidFill>
                  <a:schemeClr val="tx1">
                    <a:tint val="7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D16349"/>
              </a:buClr>
              <a:buSzPct val="85000"/>
              <a:buFont typeface="Wingdings 2"/>
              <a:buNone/>
              <a:tabLst/>
              <a:defRPr/>
            </a:pPr>
            <a:r>
              <a:rPr kumimoji="0" lang="en-US" sz="3200" b="1" i="0" u="none" strike="noStrike" kern="1200" cap="all" spc="250" normalizeH="0" baseline="0" noProof="0" dirty="0">
                <a:ln>
                  <a:noFill/>
                </a:ln>
                <a:solidFill>
                  <a:prstClr val="black"/>
                </a:solidFill>
                <a:effectLst/>
                <a:uLnTx/>
                <a:uFillTx/>
                <a:latin typeface="Georgia"/>
                <a:ea typeface="+mn-ea"/>
                <a:cs typeface="+mn-cs"/>
              </a:rPr>
              <a:t>COMMON ISSUES ENCOUNTERED WITH MEN IN THERAPY</a:t>
            </a:r>
          </a:p>
        </p:txBody>
      </p:sp>
    </p:spTree>
    <p:extLst>
      <p:ext uri="{BB962C8B-B14F-4D97-AF65-F5344CB8AC3E}">
        <p14:creationId xmlns:p14="http://schemas.microsoft.com/office/powerpoint/2010/main" val="3437641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It’s a “stress” thing . . .</a:t>
            </a:r>
            <a:endParaRPr lang="en-US" sz="4400" b="1" dirty="0"/>
          </a:p>
        </p:txBody>
      </p:sp>
      <p:cxnSp>
        <p:nvCxnSpPr>
          <p:cNvPr id="5" name="Straight Connector 4">
            <a:extLst>
              <a:ext uri="{FF2B5EF4-FFF2-40B4-BE49-F238E27FC236}">
                <a16:creationId xmlns:a16="http://schemas.microsoft.com/office/drawing/2014/main" id="{39AB76BC-ACAD-1B42-AE91-787506D3612F}"/>
              </a:ext>
            </a:extLst>
          </p:cNvPr>
          <p:cNvCxnSpPr>
            <a:cxnSpLocks/>
          </p:cNvCxnSpPr>
          <p:nvPr/>
        </p:nvCxnSpPr>
        <p:spPr>
          <a:xfrm>
            <a:off x="1626781" y="1249823"/>
            <a:ext cx="5890438"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4C79A297-DE5A-8C44-9E23-B7C3090D7EB4}"/>
              </a:ext>
            </a:extLst>
          </p:cNvPr>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7" name="Subtitle 2">
            <a:extLst>
              <a:ext uri="{FF2B5EF4-FFF2-40B4-BE49-F238E27FC236}">
                <a16:creationId xmlns:a16="http://schemas.microsoft.com/office/drawing/2014/main" id="{AC8572DC-A067-B24C-A089-8CCC0802AC2E}"/>
              </a:ext>
            </a:extLst>
          </p:cNvPr>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8" name="Rectangle 7">
            <a:extLst>
              <a:ext uri="{FF2B5EF4-FFF2-40B4-BE49-F238E27FC236}">
                <a16:creationId xmlns:a16="http://schemas.microsoft.com/office/drawing/2014/main" id="{CEB6BDAC-5BCC-FA4F-899F-3F9EA174B872}"/>
              </a:ext>
            </a:extLst>
          </p:cNvPr>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Screen Shot 2019-06-04 at 3.06.50 PM.png">
            <a:extLst>
              <a:ext uri="{FF2B5EF4-FFF2-40B4-BE49-F238E27FC236}">
                <a16:creationId xmlns:a16="http://schemas.microsoft.com/office/drawing/2014/main" id="{DAD6EDD1-36EA-CB42-AF49-AA925C5EB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1" name="Content Placeholder 2">
            <a:extLst>
              <a:ext uri="{FF2B5EF4-FFF2-40B4-BE49-F238E27FC236}">
                <a16:creationId xmlns:a16="http://schemas.microsoft.com/office/drawing/2014/main" id="{038E98CA-A07C-7248-8E0D-909FD23739EE}"/>
              </a:ext>
            </a:extLst>
          </p:cNvPr>
          <p:cNvSpPr>
            <a:spLocks noGrp="1"/>
          </p:cNvSpPr>
          <p:nvPr>
            <p:ph idx="1"/>
          </p:nvPr>
        </p:nvSpPr>
        <p:spPr>
          <a:xfrm>
            <a:off x="301625" y="1527175"/>
            <a:ext cx="8504238" cy="4578585"/>
          </a:xfrm>
        </p:spPr>
        <p:txBody>
          <a:bodyPr>
            <a:normAutofit fontScale="85000" lnSpcReduction="20000"/>
          </a:bodyPr>
          <a:lstStyle/>
          <a:p>
            <a:r>
              <a:rPr lang="en-US" dirty="0"/>
              <a:t>Most men won’t come in and say they’re depressed or anxious.</a:t>
            </a:r>
          </a:p>
          <a:p>
            <a:endParaRPr lang="en-US" dirty="0"/>
          </a:p>
          <a:p>
            <a:r>
              <a:rPr lang="en-US" dirty="0"/>
              <a:t>Usually, they talk about “stress”.</a:t>
            </a:r>
          </a:p>
          <a:p>
            <a:endParaRPr lang="en-US" dirty="0"/>
          </a:p>
          <a:p>
            <a:r>
              <a:rPr lang="en-US" dirty="0"/>
              <a:t>“Stress” is a euphemism for “</a:t>
            </a:r>
            <a:r>
              <a:rPr lang="en-US" i="1" dirty="0">
                <a:solidFill>
                  <a:schemeClr val="accent1">
                    <a:lumMod val="75000"/>
                  </a:schemeClr>
                </a:solidFill>
              </a:rPr>
              <a:t>I got some $#*! going on that I’m having a little trouble dealing with</a:t>
            </a:r>
            <a:r>
              <a:rPr lang="en-US" i="1" dirty="0"/>
              <a:t>.</a:t>
            </a:r>
            <a:r>
              <a:rPr lang="en-US" dirty="0"/>
              <a:t>” </a:t>
            </a:r>
          </a:p>
          <a:p>
            <a:endParaRPr lang="en-US" dirty="0"/>
          </a:p>
          <a:p>
            <a:r>
              <a:rPr lang="en-US" dirty="0"/>
              <a:t>Often, they can isolate their stress to certain problems (</a:t>
            </a:r>
            <a:r>
              <a:rPr lang="en-US" sz="2800" i="1" dirty="0"/>
              <a:t>anger</a:t>
            </a:r>
            <a:r>
              <a:rPr lang="en-US" dirty="0"/>
              <a:t>), </a:t>
            </a:r>
            <a:r>
              <a:rPr lang="en-US" dirty="0" err="1"/>
              <a:t>behaviours</a:t>
            </a:r>
            <a:r>
              <a:rPr lang="en-US" dirty="0"/>
              <a:t> (</a:t>
            </a:r>
            <a:r>
              <a:rPr lang="en-US" sz="2800" i="1" dirty="0"/>
              <a:t>drinking</a:t>
            </a:r>
            <a:r>
              <a:rPr lang="en-US" dirty="0"/>
              <a:t>), or situations (</a:t>
            </a:r>
            <a:r>
              <a:rPr lang="en-US" sz="2800" i="1" dirty="0"/>
              <a:t>relationship with wife</a:t>
            </a:r>
            <a:r>
              <a:rPr lang="en-US" dirty="0"/>
              <a:t>).</a:t>
            </a:r>
          </a:p>
          <a:p>
            <a:pPr marL="0" indent="0">
              <a:buNone/>
            </a:pPr>
            <a:endParaRPr lang="en-US" dirty="0"/>
          </a:p>
        </p:txBody>
      </p:sp>
    </p:spTree>
    <p:extLst>
      <p:ext uri="{BB962C8B-B14F-4D97-AF65-F5344CB8AC3E}">
        <p14:creationId xmlns:p14="http://schemas.microsoft.com/office/powerpoint/2010/main" val="153844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339702" y="3590572"/>
            <a:ext cx="6510984"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5" name="Text Placeholder 1">
            <a:extLst>
              <a:ext uri="{FF2B5EF4-FFF2-40B4-BE49-F238E27FC236}">
                <a16:creationId xmlns:a16="http://schemas.microsoft.com/office/drawing/2014/main" id="{E58D0087-863F-AA42-86CC-BC345AC87F2F}"/>
              </a:ext>
            </a:extLst>
          </p:cNvPr>
          <p:cNvSpPr txBox="1">
            <a:spLocks/>
          </p:cNvSpPr>
          <p:nvPr/>
        </p:nvSpPr>
        <p:spPr>
          <a:xfrm>
            <a:off x="932319" y="2636874"/>
            <a:ext cx="7279360" cy="1259974"/>
          </a:xfrm>
          <a:prstGeom prst="rect">
            <a:avLst/>
          </a:prstGeom>
        </p:spPr>
        <p:txBody>
          <a:bodyPr vert="horz" anchor="t">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548640" indent="-274320" algn="l" rtl="0" eaLnBrk="1" latinLnBrk="0" hangingPunct="1">
              <a:spcBef>
                <a:spcPct val="20000"/>
              </a:spcBef>
              <a:buClr>
                <a:schemeClr val="accent2"/>
              </a:buClr>
              <a:buSzPct val="70000"/>
              <a:buFont typeface="Wingdings"/>
              <a:buNone/>
              <a:defRPr kumimoji="0" sz="1800" kern="1200">
                <a:solidFill>
                  <a:schemeClr val="tx1">
                    <a:tint val="75000"/>
                  </a:schemeClr>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ct val="20000"/>
              </a:spcBef>
              <a:buClr>
                <a:schemeClr val="accent4"/>
              </a:buClr>
              <a:buSzPct val="70000"/>
              <a:buFont typeface="Wingdings"/>
              <a:buNone/>
              <a:defRPr kumimoji="0" sz="1400" kern="1200">
                <a:solidFill>
                  <a:schemeClr val="tx1">
                    <a:tint val="75000"/>
                  </a:schemeClr>
                </a:solidFill>
                <a:latin typeface="+mn-lt"/>
                <a:ea typeface="+mn-ea"/>
                <a:cs typeface="+mn-cs"/>
              </a:defRPr>
            </a:lvl4pPr>
            <a:lvl5pPr marL="1371600" indent="-228600" algn="l" rtl="0" eaLnBrk="1" latinLnBrk="0" hangingPunct="1">
              <a:spcBef>
                <a:spcPct val="20000"/>
              </a:spcBef>
              <a:buClr>
                <a:schemeClr val="accent5"/>
              </a:buClr>
              <a:buFontTx/>
              <a:buNone/>
              <a:defRPr kumimoji="0" sz="1400" kern="1200">
                <a:solidFill>
                  <a:schemeClr val="tx1">
                    <a:tint val="7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3200" b="1" i="0" u="none" strike="noStrike" kern="1200" cap="all" spc="250" normalizeH="0" baseline="0" noProof="0" dirty="0">
                <a:ln>
                  <a:noFill/>
                </a:ln>
                <a:solidFill>
                  <a:schemeClr val="tx1"/>
                </a:solidFill>
                <a:effectLst/>
                <a:uLnTx/>
                <a:uFillTx/>
                <a:latin typeface="Georgia"/>
                <a:ea typeface="+mn-ea"/>
                <a:cs typeface="+mn-cs"/>
              </a:rPr>
              <a:t>Help Seeking among Men</a:t>
            </a:r>
          </a:p>
        </p:txBody>
      </p:sp>
    </p:spTree>
    <p:extLst>
      <p:ext uri="{BB962C8B-B14F-4D97-AF65-F5344CB8AC3E}">
        <p14:creationId xmlns:p14="http://schemas.microsoft.com/office/powerpoint/2010/main" val="547464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Common “stress” issues for men</a:t>
            </a:r>
            <a:endParaRPr lang="en-US" sz="4400" b="1" dirty="0"/>
          </a:p>
        </p:txBody>
      </p:sp>
      <p:cxnSp>
        <p:nvCxnSpPr>
          <p:cNvPr id="5" name="Straight Connector 4">
            <a:extLst>
              <a:ext uri="{FF2B5EF4-FFF2-40B4-BE49-F238E27FC236}">
                <a16:creationId xmlns:a16="http://schemas.microsoft.com/office/drawing/2014/main" id="{39AB76BC-ACAD-1B42-AE91-787506D3612F}"/>
              </a:ext>
            </a:extLst>
          </p:cNvPr>
          <p:cNvCxnSpPr>
            <a:cxnSpLocks/>
          </p:cNvCxnSpPr>
          <p:nvPr/>
        </p:nvCxnSpPr>
        <p:spPr>
          <a:xfrm>
            <a:off x="765544" y="1249823"/>
            <a:ext cx="7740503"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4C79A297-DE5A-8C44-9E23-B7C3090D7EB4}"/>
              </a:ext>
            </a:extLst>
          </p:cNvPr>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7" name="Subtitle 2">
            <a:extLst>
              <a:ext uri="{FF2B5EF4-FFF2-40B4-BE49-F238E27FC236}">
                <a16:creationId xmlns:a16="http://schemas.microsoft.com/office/drawing/2014/main" id="{AC8572DC-A067-B24C-A089-8CCC0802AC2E}"/>
              </a:ext>
            </a:extLst>
          </p:cNvPr>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8" name="Rectangle 7">
            <a:extLst>
              <a:ext uri="{FF2B5EF4-FFF2-40B4-BE49-F238E27FC236}">
                <a16:creationId xmlns:a16="http://schemas.microsoft.com/office/drawing/2014/main" id="{CEB6BDAC-5BCC-FA4F-899F-3F9EA174B872}"/>
              </a:ext>
            </a:extLst>
          </p:cNvPr>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Screen Shot 2019-06-04 at 3.06.50 PM.png">
            <a:extLst>
              <a:ext uri="{FF2B5EF4-FFF2-40B4-BE49-F238E27FC236}">
                <a16:creationId xmlns:a16="http://schemas.microsoft.com/office/drawing/2014/main" id="{DAD6EDD1-36EA-CB42-AF49-AA925C5EB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graphicFrame>
        <p:nvGraphicFramePr>
          <p:cNvPr id="12" name="Content Placeholder 3">
            <a:extLst>
              <a:ext uri="{FF2B5EF4-FFF2-40B4-BE49-F238E27FC236}">
                <a16:creationId xmlns:a16="http://schemas.microsoft.com/office/drawing/2014/main" id="{E8284A3A-7158-304B-9835-B2E9E4BF0063}"/>
              </a:ext>
            </a:extLst>
          </p:cNvPr>
          <p:cNvGraphicFramePr>
            <a:graphicFrameLocks noGrp="1"/>
          </p:cNvGraphicFramePr>
          <p:nvPr>
            <p:ph idx="1"/>
            <p:extLst>
              <p:ext uri="{D42A27DB-BD31-4B8C-83A1-F6EECF244321}">
                <p14:modId xmlns:p14="http://schemas.microsoft.com/office/powerpoint/2010/main" val="1694350438"/>
              </p:ext>
            </p:extLst>
          </p:nvPr>
        </p:nvGraphicFramePr>
        <p:xfrm>
          <a:off x="301625" y="1527175"/>
          <a:ext cx="8504238" cy="4578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31848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Shame</a:t>
            </a:r>
            <a:endParaRPr lang="en-US" sz="4400" b="1" dirty="0"/>
          </a:p>
        </p:txBody>
      </p:sp>
      <p:cxnSp>
        <p:nvCxnSpPr>
          <p:cNvPr id="5" name="Straight Connector 4">
            <a:extLst>
              <a:ext uri="{FF2B5EF4-FFF2-40B4-BE49-F238E27FC236}">
                <a16:creationId xmlns:a16="http://schemas.microsoft.com/office/drawing/2014/main" id="{39AB76BC-ACAD-1B42-AE91-787506D3612F}"/>
              </a:ext>
            </a:extLst>
          </p:cNvPr>
          <p:cNvCxnSpPr>
            <a:cxnSpLocks/>
          </p:cNvCxnSpPr>
          <p:nvPr/>
        </p:nvCxnSpPr>
        <p:spPr>
          <a:xfrm>
            <a:off x="1626781" y="1249823"/>
            <a:ext cx="5890438"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AC8572DC-A067-B24C-A089-8CCC0802AC2E}"/>
              </a:ext>
            </a:extLst>
          </p:cNvPr>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graphicFrame>
        <p:nvGraphicFramePr>
          <p:cNvPr id="13" name="Content Placeholder 4">
            <a:extLst>
              <a:ext uri="{FF2B5EF4-FFF2-40B4-BE49-F238E27FC236}">
                <a16:creationId xmlns:a16="http://schemas.microsoft.com/office/drawing/2014/main" id="{D507FB21-B13D-314F-AC9C-8368755A012F}"/>
              </a:ext>
            </a:extLst>
          </p:cNvPr>
          <p:cNvGraphicFramePr>
            <a:graphicFrameLocks noGrp="1"/>
          </p:cNvGraphicFramePr>
          <p:nvPr>
            <p:ph idx="1"/>
            <p:extLst>
              <p:ext uri="{D42A27DB-BD31-4B8C-83A1-F6EECF244321}">
                <p14:modId xmlns:p14="http://schemas.microsoft.com/office/powerpoint/2010/main" val="978837832"/>
              </p:ext>
            </p:extLst>
          </p:nvPr>
        </p:nvGraphicFramePr>
        <p:xfrm>
          <a:off x="190500" y="1600200"/>
          <a:ext cx="8729663" cy="511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9C4DFD10-2B4C-6E43-8B13-7305623E84E6}"/>
              </a:ext>
            </a:extLst>
          </p:cNvPr>
          <p:cNvSpPr txBox="1"/>
          <p:nvPr/>
        </p:nvSpPr>
        <p:spPr>
          <a:xfrm>
            <a:off x="5631189" y="3715096"/>
            <a:ext cx="3288974" cy="369332"/>
          </a:xfrm>
          <a:prstGeom prst="rect">
            <a:avLst/>
          </a:prstGeom>
          <a:noFill/>
        </p:spPr>
        <p:txBody>
          <a:bodyPr wrap="square" rtlCol="0">
            <a:spAutoFit/>
          </a:bodyPr>
          <a:lstStyle/>
          <a:p>
            <a:pPr lvl="0"/>
            <a:r>
              <a:rPr lang="en-US" dirty="0">
                <a:solidFill>
                  <a:schemeClr val="bg1"/>
                </a:solidFill>
              </a:rPr>
              <a:t>(Shepard &amp; </a:t>
            </a:r>
            <a:r>
              <a:rPr lang="en-US" dirty="0" err="1">
                <a:solidFill>
                  <a:schemeClr val="bg1"/>
                </a:solidFill>
              </a:rPr>
              <a:t>Rabinowitz</a:t>
            </a:r>
            <a:r>
              <a:rPr lang="en-US" dirty="0">
                <a:solidFill>
                  <a:schemeClr val="bg1"/>
                </a:solidFill>
              </a:rPr>
              <a:t>, 2013)</a:t>
            </a:r>
          </a:p>
        </p:txBody>
      </p:sp>
    </p:spTree>
    <p:extLst>
      <p:ext uri="{BB962C8B-B14F-4D97-AF65-F5344CB8AC3E}">
        <p14:creationId xmlns:p14="http://schemas.microsoft.com/office/powerpoint/2010/main" val="3849001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Loneliness</a:t>
            </a:r>
            <a:endParaRPr lang="en-US" sz="4400" b="1" dirty="0"/>
          </a:p>
        </p:txBody>
      </p:sp>
      <p:cxnSp>
        <p:nvCxnSpPr>
          <p:cNvPr id="5" name="Straight Connector 4">
            <a:extLst>
              <a:ext uri="{FF2B5EF4-FFF2-40B4-BE49-F238E27FC236}">
                <a16:creationId xmlns:a16="http://schemas.microsoft.com/office/drawing/2014/main" id="{39AB76BC-ACAD-1B42-AE91-787506D3612F}"/>
              </a:ext>
            </a:extLst>
          </p:cNvPr>
          <p:cNvCxnSpPr>
            <a:cxnSpLocks/>
          </p:cNvCxnSpPr>
          <p:nvPr/>
        </p:nvCxnSpPr>
        <p:spPr>
          <a:xfrm>
            <a:off x="1626781" y="1249823"/>
            <a:ext cx="5890438"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2">
            <a:extLst>
              <a:ext uri="{FF2B5EF4-FFF2-40B4-BE49-F238E27FC236}">
                <a16:creationId xmlns:a16="http://schemas.microsoft.com/office/drawing/2014/main" id="{038E98CA-A07C-7248-8E0D-909FD23739EE}"/>
              </a:ext>
            </a:extLst>
          </p:cNvPr>
          <p:cNvSpPr>
            <a:spLocks noGrp="1"/>
          </p:cNvSpPr>
          <p:nvPr>
            <p:ph idx="1"/>
          </p:nvPr>
        </p:nvSpPr>
        <p:spPr>
          <a:xfrm>
            <a:off x="319881" y="1388412"/>
            <a:ext cx="8504238" cy="5278202"/>
          </a:xfrm>
        </p:spPr>
        <p:txBody>
          <a:bodyPr>
            <a:normAutofit fontScale="70000" lnSpcReduction="20000"/>
          </a:bodyPr>
          <a:lstStyle/>
          <a:p>
            <a:r>
              <a:rPr lang="en-CA" b="1" dirty="0">
                <a:solidFill>
                  <a:srgbClr val="3E6FAD"/>
                </a:solidFill>
              </a:rPr>
              <a:t>Loneliness is a pervasive issue for men, often exacerbated by societal norms that discourage emotional intimacy and vulnerability. </a:t>
            </a:r>
          </a:p>
          <a:p>
            <a:pPr marL="0" indent="0">
              <a:buNone/>
            </a:pPr>
            <a:endParaRPr lang="en-CA" b="1" dirty="0">
              <a:solidFill>
                <a:srgbClr val="3E6FAD"/>
              </a:solidFill>
            </a:endParaRPr>
          </a:p>
          <a:p>
            <a:r>
              <a:rPr lang="en-CA" b="1" dirty="0">
                <a:solidFill>
                  <a:srgbClr val="3E6FAD"/>
                </a:solidFill>
              </a:rPr>
              <a:t>Men are socialized to prioritize independence and self-reliance, which can limit their ability to form deep, meaningful connections.</a:t>
            </a:r>
          </a:p>
          <a:p>
            <a:endParaRPr lang="en-CA" b="1" dirty="0"/>
          </a:p>
          <a:p>
            <a:pPr marL="0" indent="0">
              <a:buNone/>
            </a:pPr>
            <a:r>
              <a:rPr lang="en-CA" b="1" dirty="0"/>
              <a:t>Key factors contributing to loneliness:</a:t>
            </a:r>
          </a:p>
          <a:p>
            <a:pPr marL="0" indent="0">
              <a:buNone/>
            </a:pPr>
            <a:endParaRPr lang="en-CA" b="1" dirty="0">
              <a:solidFill>
                <a:srgbClr val="00F100"/>
              </a:solidFill>
            </a:endParaRPr>
          </a:p>
          <a:p>
            <a:r>
              <a:rPr lang="en-CA" b="1" dirty="0">
                <a:solidFill>
                  <a:srgbClr val="00F100"/>
                </a:solidFill>
              </a:rPr>
              <a:t>Cultural norms:</a:t>
            </a:r>
            <a:r>
              <a:rPr lang="en-CA" dirty="0">
                <a:solidFill>
                  <a:srgbClr val="00F100"/>
                </a:solidFill>
              </a:rPr>
              <a:t> </a:t>
            </a:r>
            <a:r>
              <a:rPr lang="en-CA" dirty="0"/>
              <a:t>Men are often taught to avoid showing weakness, making it harder to reveal one’s intimate self.</a:t>
            </a:r>
          </a:p>
          <a:p>
            <a:r>
              <a:rPr lang="en-CA" b="1" dirty="0">
                <a:solidFill>
                  <a:srgbClr val="00F100"/>
                </a:solidFill>
              </a:rPr>
              <a:t>Life transitions:</a:t>
            </a:r>
            <a:r>
              <a:rPr lang="en-CA" dirty="0">
                <a:solidFill>
                  <a:srgbClr val="00F100"/>
                </a:solidFill>
              </a:rPr>
              <a:t> </a:t>
            </a:r>
            <a:r>
              <a:rPr lang="en-CA" dirty="0"/>
              <a:t>Events like divorce, retirement, or the loss of friends due to relocation can disrupt social networks.</a:t>
            </a:r>
          </a:p>
          <a:p>
            <a:r>
              <a:rPr lang="en-CA" b="1" dirty="0">
                <a:solidFill>
                  <a:srgbClr val="00F100"/>
                </a:solidFill>
              </a:rPr>
              <a:t>Emotional restraint:</a:t>
            </a:r>
            <a:r>
              <a:rPr lang="en-CA" dirty="0">
                <a:solidFill>
                  <a:srgbClr val="00F100"/>
                </a:solidFill>
              </a:rPr>
              <a:t> </a:t>
            </a:r>
            <a:r>
              <a:rPr lang="en-CA" dirty="0"/>
              <a:t>Many men struggle to express feelings, which hinders bonding.</a:t>
            </a:r>
          </a:p>
          <a:p>
            <a:r>
              <a:rPr lang="en-CA" b="1" dirty="0">
                <a:solidFill>
                  <a:srgbClr val="00F100"/>
                </a:solidFill>
              </a:rPr>
              <a:t>Digital reliance:</a:t>
            </a:r>
            <a:r>
              <a:rPr lang="en-CA" dirty="0">
                <a:solidFill>
                  <a:srgbClr val="00F100"/>
                </a:solidFill>
              </a:rPr>
              <a:t> </a:t>
            </a:r>
            <a:r>
              <a:rPr lang="en-CA" dirty="0"/>
              <a:t>Increased reliance on technology for connection can exacerbate feelings of isolation.</a:t>
            </a:r>
          </a:p>
        </p:txBody>
      </p:sp>
    </p:spTree>
    <p:extLst>
      <p:ext uri="{BB962C8B-B14F-4D97-AF65-F5344CB8AC3E}">
        <p14:creationId xmlns:p14="http://schemas.microsoft.com/office/powerpoint/2010/main" val="322629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Meaning/Purpose in  Life</a:t>
            </a:r>
            <a:endParaRPr lang="en-US" sz="4400" b="1" dirty="0"/>
          </a:p>
        </p:txBody>
      </p:sp>
      <p:cxnSp>
        <p:nvCxnSpPr>
          <p:cNvPr id="5" name="Straight Connector 4">
            <a:extLst>
              <a:ext uri="{FF2B5EF4-FFF2-40B4-BE49-F238E27FC236}">
                <a16:creationId xmlns:a16="http://schemas.microsoft.com/office/drawing/2014/main" id="{39AB76BC-ACAD-1B42-AE91-787506D3612F}"/>
              </a:ext>
            </a:extLst>
          </p:cNvPr>
          <p:cNvCxnSpPr>
            <a:cxnSpLocks/>
          </p:cNvCxnSpPr>
          <p:nvPr/>
        </p:nvCxnSpPr>
        <p:spPr>
          <a:xfrm>
            <a:off x="1626781" y="1249823"/>
            <a:ext cx="5890438"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2">
            <a:extLst>
              <a:ext uri="{FF2B5EF4-FFF2-40B4-BE49-F238E27FC236}">
                <a16:creationId xmlns:a16="http://schemas.microsoft.com/office/drawing/2014/main" id="{038E98CA-A07C-7248-8E0D-909FD23739EE}"/>
              </a:ext>
            </a:extLst>
          </p:cNvPr>
          <p:cNvSpPr>
            <a:spLocks noGrp="1"/>
          </p:cNvSpPr>
          <p:nvPr>
            <p:ph idx="1"/>
          </p:nvPr>
        </p:nvSpPr>
        <p:spPr>
          <a:xfrm>
            <a:off x="301625" y="1527175"/>
            <a:ext cx="8504238" cy="5107541"/>
          </a:xfrm>
        </p:spPr>
        <p:txBody>
          <a:bodyPr>
            <a:normAutofit fontScale="92500" lnSpcReduction="20000"/>
          </a:bodyPr>
          <a:lstStyle/>
          <a:p>
            <a:r>
              <a:rPr lang="en-US" sz="2400" b="1" dirty="0">
                <a:solidFill>
                  <a:srgbClr val="3E6FAD"/>
                </a:solidFill>
              </a:rPr>
              <a:t>A sense of purpose or meaning in life is a cornerstone of mental health, providing direction, motivation, and resilience. </a:t>
            </a:r>
          </a:p>
          <a:p>
            <a:pPr marL="0" indent="0">
              <a:buNone/>
            </a:pPr>
            <a:endParaRPr lang="en-US" sz="2400" b="1" dirty="0">
              <a:solidFill>
                <a:srgbClr val="3E6FAD"/>
              </a:solidFill>
            </a:endParaRPr>
          </a:p>
          <a:p>
            <a:r>
              <a:rPr lang="en-US" sz="2400" b="1" dirty="0">
                <a:solidFill>
                  <a:srgbClr val="3E6FAD"/>
                </a:solidFill>
              </a:rPr>
              <a:t>Many men, however, struggle with existential concerns, especially during life transitions or periods of perceived failure.</a:t>
            </a:r>
          </a:p>
          <a:p>
            <a:pPr marL="0" indent="0">
              <a:buNone/>
            </a:pPr>
            <a:endParaRPr lang="en-US" sz="2000" dirty="0"/>
          </a:p>
          <a:p>
            <a:pPr marL="0" indent="0">
              <a:buNone/>
            </a:pPr>
            <a:r>
              <a:rPr lang="en-CA" sz="2200" b="1" dirty="0">
                <a:solidFill>
                  <a:srgbClr val="00F100"/>
                </a:solidFill>
              </a:rPr>
              <a:t>Societal expectations:</a:t>
            </a:r>
            <a:r>
              <a:rPr lang="en-CA" sz="2200" dirty="0">
                <a:solidFill>
                  <a:srgbClr val="00F100"/>
                </a:solidFill>
              </a:rPr>
              <a:t> </a:t>
            </a:r>
            <a:r>
              <a:rPr lang="en-CA" sz="2000" dirty="0"/>
              <a:t>Men are often evaluated based on career success, financial stability, or their role as providers. Failure to meet these expectations can lead to existential crises.</a:t>
            </a:r>
          </a:p>
          <a:p>
            <a:pPr marL="0" indent="0">
              <a:buNone/>
            </a:pPr>
            <a:endParaRPr lang="en-CA" sz="2000" b="1" dirty="0"/>
          </a:p>
          <a:p>
            <a:pPr marL="0" indent="0">
              <a:buNone/>
            </a:pPr>
            <a:r>
              <a:rPr lang="en-CA" sz="2200" b="1" dirty="0">
                <a:solidFill>
                  <a:srgbClr val="00F100"/>
                </a:solidFill>
              </a:rPr>
              <a:t>Disconnection from values:</a:t>
            </a:r>
            <a:r>
              <a:rPr lang="en-CA" sz="2200" dirty="0">
                <a:solidFill>
                  <a:srgbClr val="00F100"/>
                </a:solidFill>
              </a:rPr>
              <a:t> </a:t>
            </a:r>
            <a:r>
              <a:rPr lang="en-CA" sz="2000" dirty="0"/>
              <a:t>Men who have pursued externally defined goals may find themselves unfulfilled, disconnected from their core values (not knowing one’s core values is also an issue unto itself).</a:t>
            </a:r>
          </a:p>
          <a:p>
            <a:pPr marL="0" indent="0">
              <a:buNone/>
            </a:pPr>
            <a:endParaRPr lang="en-CA" sz="2000" b="1" dirty="0"/>
          </a:p>
          <a:p>
            <a:pPr marL="0" indent="0">
              <a:buNone/>
            </a:pPr>
            <a:r>
              <a:rPr lang="en-CA" sz="2200" b="1" dirty="0">
                <a:solidFill>
                  <a:srgbClr val="00F100"/>
                </a:solidFill>
              </a:rPr>
              <a:t>Disconnection from others:</a:t>
            </a:r>
            <a:r>
              <a:rPr lang="en-CA" sz="2200" dirty="0">
                <a:solidFill>
                  <a:srgbClr val="00F100"/>
                </a:solidFill>
              </a:rPr>
              <a:t> </a:t>
            </a:r>
            <a:r>
              <a:rPr lang="en-CA" sz="2000" dirty="0"/>
              <a:t>Human beings often find meaning through their relationships. The tendency of many men to have relationships that lack emotional depth leave them vulnerable to not only feeling alone, but also lacking meaning in life. </a:t>
            </a:r>
            <a:endParaRPr lang="en-US" sz="2000" dirty="0"/>
          </a:p>
        </p:txBody>
      </p:sp>
    </p:spTree>
    <p:extLst>
      <p:ext uri="{BB962C8B-B14F-4D97-AF65-F5344CB8AC3E}">
        <p14:creationId xmlns:p14="http://schemas.microsoft.com/office/powerpoint/2010/main" val="1673561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Loss and Grief</a:t>
            </a:r>
            <a:endParaRPr lang="en-US" sz="4400" b="1" dirty="0"/>
          </a:p>
        </p:txBody>
      </p:sp>
      <p:cxnSp>
        <p:nvCxnSpPr>
          <p:cNvPr id="5" name="Straight Connector 4">
            <a:extLst>
              <a:ext uri="{FF2B5EF4-FFF2-40B4-BE49-F238E27FC236}">
                <a16:creationId xmlns:a16="http://schemas.microsoft.com/office/drawing/2014/main" id="{39AB76BC-ACAD-1B42-AE91-787506D3612F}"/>
              </a:ext>
            </a:extLst>
          </p:cNvPr>
          <p:cNvCxnSpPr>
            <a:cxnSpLocks/>
          </p:cNvCxnSpPr>
          <p:nvPr/>
        </p:nvCxnSpPr>
        <p:spPr>
          <a:xfrm>
            <a:off x="1626781" y="1249823"/>
            <a:ext cx="5890438"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4C79A297-DE5A-8C44-9E23-B7C3090D7EB4}"/>
              </a:ext>
            </a:extLst>
          </p:cNvPr>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7" name="Subtitle 2">
            <a:extLst>
              <a:ext uri="{FF2B5EF4-FFF2-40B4-BE49-F238E27FC236}">
                <a16:creationId xmlns:a16="http://schemas.microsoft.com/office/drawing/2014/main" id="{AC8572DC-A067-B24C-A089-8CCC0802AC2E}"/>
              </a:ext>
            </a:extLst>
          </p:cNvPr>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8" name="Rectangle 7">
            <a:extLst>
              <a:ext uri="{FF2B5EF4-FFF2-40B4-BE49-F238E27FC236}">
                <a16:creationId xmlns:a16="http://schemas.microsoft.com/office/drawing/2014/main" id="{CEB6BDAC-5BCC-FA4F-899F-3F9EA174B872}"/>
              </a:ext>
            </a:extLst>
          </p:cNvPr>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Screen Shot 2019-06-04 at 3.06.50 PM.png">
            <a:extLst>
              <a:ext uri="{FF2B5EF4-FFF2-40B4-BE49-F238E27FC236}">
                <a16:creationId xmlns:a16="http://schemas.microsoft.com/office/drawing/2014/main" id="{DAD6EDD1-36EA-CB42-AF49-AA925C5EB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1" name="Content Placeholder 2">
            <a:extLst>
              <a:ext uri="{FF2B5EF4-FFF2-40B4-BE49-F238E27FC236}">
                <a16:creationId xmlns:a16="http://schemas.microsoft.com/office/drawing/2014/main" id="{038E98CA-A07C-7248-8E0D-909FD23739EE}"/>
              </a:ext>
            </a:extLst>
          </p:cNvPr>
          <p:cNvSpPr>
            <a:spLocks noGrp="1"/>
          </p:cNvSpPr>
          <p:nvPr>
            <p:ph idx="1"/>
          </p:nvPr>
        </p:nvSpPr>
        <p:spPr>
          <a:xfrm>
            <a:off x="301625" y="1527175"/>
            <a:ext cx="8504238" cy="4578585"/>
          </a:xfrm>
        </p:spPr>
        <p:txBody>
          <a:bodyPr>
            <a:normAutofit fontScale="85000" lnSpcReduction="20000"/>
          </a:bodyPr>
          <a:lstStyle/>
          <a:p>
            <a:r>
              <a:rPr lang="en-US" sz="3000" dirty="0"/>
              <a:t>“</a:t>
            </a:r>
            <a:r>
              <a:rPr lang="en-US" sz="3000" b="1" i="1" dirty="0">
                <a:solidFill>
                  <a:srgbClr val="00F100"/>
                </a:solidFill>
              </a:rPr>
              <a:t>Grief work is the core element in men’s work, because grief is the common denominator that ties men’s experiences together</a:t>
            </a:r>
            <a:r>
              <a:rPr lang="en-US" sz="3000" b="1" dirty="0">
                <a:solidFill>
                  <a:srgbClr val="00F100"/>
                </a:solidFill>
              </a:rPr>
              <a:t>.</a:t>
            </a:r>
            <a:r>
              <a:rPr lang="en-US" sz="3000" dirty="0"/>
              <a:t>” </a:t>
            </a:r>
            <a:r>
              <a:rPr lang="en-US" sz="2100" dirty="0"/>
              <a:t>(</a:t>
            </a:r>
            <a:r>
              <a:rPr lang="en-US" sz="2100" dirty="0" err="1"/>
              <a:t>Jolliff</a:t>
            </a:r>
            <a:r>
              <a:rPr lang="en-US" sz="2100" dirty="0"/>
              <a:t> &amp; Horne, 1996)</a:t>
            </a:r>
          </a:p>
          <a:p>
            <a:endParaRPr lang="en-US" sz="3000" dirty="0"/>
          </a:p>
          <a:p>
            <a:r>
              <a:rPr lang="en-US" sz="3000" dirty="0"/>
              <a:t>Loss prominent at many points throughout the lifespan.</a:t>
            </a:r>
          </a:p>
          <a:p>
            <a:pPr lvl="1"/>
            <a:r>
              <a:rPr lang="en-US" sz="3000" dirty="0">
                <a:solidFill>
                  <a:schemeClr val="accent1">
                    <a:lumMod val="75000"/>
                  </a:schemeClr>
                </a:solidFill>
              </a:rPr>
              <a:t>Starts with loss of maternal bond</a:t>
            </a:r>
          </a:p>
          <a:p>
            <a:pPr lvl="1"/>
            <a:r>
              <a:rPr lang="en-US" sz="3000" dirty="0">
                <a:solidFill>
                  <a:schemeClr val="accent1">
                    <a:lumMod val="75000"/>
                  </a:schemeClr>
                </a:solidFill>
              </a:rPr>
              <a:t>Concrete losses, e.g., job, health, relationship</a:t>
            </a:r>
          </a:p>
          <a:p>
            <a:pPr lvl="1"/>
            <a:r>
              <a:rPr lang="en-US" sz="3000" dirty="0">
                <a:solidFill>
                  <a:schemeClr val="accent1">
                    <a:lumMod val="75000"/>
                  </a:schemeClr>
                </a:solidFill>
              </a:rPr>
              <a:t>Symbolic losses, e.g., status or prestige with changes in employment</a:t>
            </a:r>
          </a:p>
          <a:p>
            <a:endParaRPr lang="en-US" sz="3000" dirty="0"/>
          </a:p>
          <a:p>
            <a:r>
              <a:rPr lang="en-US" sz="3000" dirty="0"/>
              <a:t>It’s not the losses, per se, but how men negotiate sadness and grief associated with loss.</a:t>
            </a:r>
          </a:p>
          <a:p>
            <a:pPr marL="0" indent="0">
              <a:buNone/>
            </a:pPr>
            <a:endParaRPr lang="en-US" dirty="0"/>
          </a:p>
        </p:txBody>
      </p:sp>
      <p:sp>
        <p:nvSpPr>
          <p:cNvPr id="10" name="TextBox 9">
            <a:extLst>
              <a:ext uri="{FF2B5EF4-FFF2-40B4-BE49-F238E27FC236}">
                <a16:creationId xmlns:a16="http://schemas.microsoft.com/office/drawing/2014/main" id="{01175CFD-099C-1E45-BECE-89CA84D2B379}"/>
              </a:ext>
            </a:extLst>
          </p:cNvPr>
          <p:cNvSpPr txBox="1"/>
          <p:nvPr/>
        </p:nvSpPr>
        <p:spPr>
          <a:xfrm>
            <a:off x="4856994" y="5555143"/>
            <a:ext cx="2834337" cy="369332"/>
          </a:xfrm>
          <a:prstGeom prst="rect">
            <a:avLst/>
          </a:prstGeom>
          <a:noFill/>
        </p:spPr>
        <p:txBody>
          <a:bodyPr wrap="square" rtlCol="0">
            <a:spAutoFit/>
          </a:bodyPr>
          <a:lstStyle/>
          <a:p>
            <a:r>
              <a:rPr lang="en-US" dirty="0"/>
              <a:t>(Ogrodniczuk &amp; </a:t>
            </a:r>
            <a:r>
              <a:rPr lang="en-US" dirty="0" err="1"/>
              <a:t>Oliffe</a:t>
            </a:r>
            <a:r>
              <a:rPr lang="en-US" dirty="0"/>
              <a:t>, 2009)</a:t>
            </a:r>
          </a:p>
        </p:txBody>
      </p:sp>
    </p:spTree>
    <p:extLst>
      <p:ext uri="{BB962C8B-B14F-4D97-AF65-F5344CB8AC3E}">
        <p14:creationId xmlns:p14="http://schemas.microsoft.com/office/powerpoint/2010/main" val="3969360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Difficulties with Emotions</a:t>
            </a:r>
          </a:p>
        </p:txBody>
      </p:sp>
      <p:cxnSp>
        <p:nvCxnSpPr>
          <p:cNvPr id="5" name="Straight Connector 4">
            <a:extLst>
              <a:ext uri="{FF2B5EF4-FFF2-40B4-BE49-F238E27FC236}">
                <a16:creationId xmlns:a16="http://schemas.microsoft.com/office/drawing/2014/main" id="{39AB76BC-ACAD-1B42-AE91-787506D3612F}"/>
              </a:ext>
            </a:extLst>
          </p:cNvPr>
          <p:cNvCxnSpPr>
            <a:cxnSpLocks/>
          </p:cNvCxnSpPr>
          <p:nvPr/>
        </p:nvCxnSpPr>
        <p:spPr>
          <a:xfrm>
            <a:off x="1360967" y="1417638"/>
            <a:ext cx="6528427"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4C79A297-DE5A-8C44-9E23-B7C3090D7EB4}"/>
              </a:ext>
            </a:extLst>
          </p:cNvPr>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7" name="Subtitle 2">
            <a:extLst>
              <a:ext uri="{FF2B5EF4-FFF2-40B4-BE49-F238E27FC236}">
                <a16:creationId xmlns:a16="http://schemas.microsoft.com/office/drawing/2014/main" id="{AC8572DC-A067-B24C-A089-8CCC0802AC2E}"/>
              </a:ext>
            </a:extLst>
          </p:cNvPr>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8" name="Rectangle 7">
            <a:extLst>
              <a:ext uri="{FF2B5EF4-FFF2-40B4-BE49-F238E27FC236}">
                <a16:creationId xmlns:a16="http://schemas.microsoft.com/office/drawing/2014/main" id="{CEB6BDAC-5BCC-FA4F-899F-3F9EA174B872}"/>
              </a:ext>
            </a:extLst>
          </p:cNvPr>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Screen Shot 2019-06-04 at 3.06.50 PM.png">
            <a:extLst>
              <a:ext uri="{FF2B5EF4-FFF2-40B4-BE49-F238E27FC236}">
                <a16:creationId xmlns:a16="http://schemas.microsoft.com/office/drawing/2014/main" id="{DAD6EDD1-36EA-CB42-AF49-AA925C5EB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1" name="Content Placeholder 2">
            <a:extLst>
              <a:ext uri="{FF2B5EF4-FFF2-40B4-BE49-F238E27FC236}">
                <a16:creationId xmlns:a16="http://schemas.microsoft.com/office/drawing/2014/main" id="{038E98CA-A07C-7248-8E0D-909FD23739EE}"/>
              </a:ext>
            </a:extLst>
          </p:cNvPr>
          <p:cNvSpPr>
            <a:spLocks noGrp="1"/>
          </p:cNvSpPr>
          <p:nvPr>
            <p:ph idx="1"/>
          </p:nvPr>
        </p:nvSpPr>
        <p:spPr>
          <a:xfrm>
            <a:off x="301625" y="1743740"/>
            <a:ext cx="8597826" cy="4362020"/>
          </a:xfrm>
        </p:spPr>
        <p:txBody>
          <a:bodyPr>
            <a:normAutofit fontScale="92500" lnSpcReduction="20000"/>
          </a:bodyPr>
          <a:lstStyle/>
          <a:p>
            <a:pPr marL="0" indent="0">
              <a:buNone/>
            </a:pPr>
            <a:r>
              <a:rPr lang="en-US" sz="2600" dirty="0"/>
              <a:t>One of the most far-reaching consequences of masculine socialization is a disconnection/lack of attunement that many men have with their inner emotional world.</a:t>
            </a:r>
          </a:p>
          <a:p>
            <a:pPr marL="0" indent="0">
              <a:buNone/>
            </a:pPr>
            <a:endParaRPr lang="en-US" sz="2600" dirty="0"/>
          </a:p>
          <a:p>
            <a:r>
              <a:rPr lang="en-US" sz="2600" dirty="0">
                <a:solidFill>
                  <a:schemeClr val="accent1"/>
                </a:solidFill>
              </a:rPr>
              <a:t>Many men struggle with recognizing their emotions, communicating their affective experiences to others, and understanding the meaning that their feelings carry.</a:t>
            </a:r>
          </a:p>
          <a:p>
            <a:pPr lvl="2"/>
            <a:r>
              <a:rPr lang="en-US" sz="2600" b="1" dirty="0">
                <a:solidFill>
                  <a:srgbClr val="00F100"/>
                </a:solidFill>
              </a:rPr>
              <a:t>When asked to identify their feelings, they often will try to logically deduce how they should feel. </a:t>
            </a:r>
          </a:p>
          <a:p>
            <a:endParaRPr lang="en-US" sz="2400" dirty="0"/>
          </a:p>
          <a:p>
            <a:r>
              <a:rPr lang="en-US" sz="2600" dirty="0"/>
              <a:t>Anger tends to be the one emotion that many men can readily recognize.</a:t>
            </a:r>
          </a:p>
        </p:txBody>
      </p:sp>
    </p:spTree>
    <p:extLst>
      <p:ext uri="{BB962C8B-B14F-4D97-AF65-F5344CB8AC3E}">
        <p14:creationId xmlns:p14="http://schemas.microsoft.com/office/powerpoint/2010/main" val="2212251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Special considerations for men in Ukraine</a:t>
            </a:r>
          </a:p>
        </p:txBody>
      </p:sp>
      <p:cxnSp>
        <p:nvCxnSpPr>
          <p:cNvPr id="5" name="Straight Connector 4">
            <a:extLst>
              <a:ext uri="{FF2B5EF4-FFF2-40B4-BE49-F238E27FC236}">
                <a16:creationId xmlns:a16="http://schemas.microsoft.com/office/drawing/2014/main" id="{39AB76BC-ACAD-1B42-AE91-787506D3612F}"/>
              </a:ext>
            </a:extLst>
          </p:cNvPr>
          <p:cNvCxnSpPr>
            <a:cxnSpLocks/>
          </p:cNvCxnSpPr>
          <p:nvPr/>
        </p:nvCxnSpPr>
        <p:spPr>
          <a:xfrm>
            <a:off x="457200" y="1249823"/>
            <a:ext cx="8229600"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2">
            <a:extLst>
              <a:ext uri="{FF2B5EF4-FFF2-40B4-BE49-F238E27FC236}">
                <a16:creationId xmlns:a16="http://schemas.microsoft.com/office/drawing/2014/main" id="{038E98CA-A07C-7248-8E0D-909FD23739EE}"/>
              </a:ext>
            </a:extLst>
          </p:cNvPr>
          <p:cNvSpPr>
            <a:spLocks noGrp="1"/>
          </p:cNvSpPr>
          <p:nvPr>
            <p:ph idx="1"/>
          </p:nvPr>
        </p:nvSpPr>
        <p:spPr>
          <a:xfrm>
            <a:off x="1626781" y="2573079"/>
            <a:ext cx="7060019" cy="4093534"/>
          </a:xfrm>
        </p:spPr>
        <p:txBody>
          <a:bodyPr>
            <a:normAutofit fontScale="55000" lnSpcReduction="20000"/>
          </a:bodyPr>
          <a:lstStyle/>
          <a:p>
            <a:r>
              <a:rPr lang="en-CA" sz="3500" b="1" dirty="0"/>
              <a:t>Men who have fought in the war</a:t>
            </a:r>
          </a:p>
          <a:p>
            <a:pPr lvl="1"/>
            <a:r>
              <a:rPr lang="en-CA" sz="3500" dirty="0"/>
              <a:t>PTSD; moral injury (soul death); survivor’s guilt; physical injury</a:t>
            </a:r>
          </a:p>
          <a:p>
            <a:pPr marL="0" indent="0">
              <a:buNone/>
            </a:pPr>
            <a:endParaRPr lang="en-CA" sz="3500" b="1" dirty="0"/>
          </a:p>
          <a:p>
            <a:r>
              <a:rPr lang="en-CA" sz="3500" b="1" dirty="0"/>
              <a:t>Men who fear being conscripted</a:t>
            </a:r>
          </a:p>
          <a:p>
            <a:pPr lvl="1"/>
            <a:r>
              <a:rPr lang="en-CA" sz="3500" dirty="0"/>
              <a:t>Anxiety, dread, identity conflict</a:t>
            </a:r>
          </a:p>
          <a:p>
            <a:pPr marL="0" indent="0">
              <a:buNone/>
            </a:pPr>
            <a:endParaRPr lang="en-CA" sz="3500" b="1" dirty="0"/>
          </a:p>
          <a:p>
            <a:r>
              <a:rPr lang="en-CA" sz="3500" b="1" dirty="0"/>
              <a:t>Men who are not eligible to fight</a:t>
            </a:r>
          </a:p>
          <a:p>
            <a:pPr lvl="1"/>
            <a:r>
              <a:rPr lang="en-CA" sz="3500" dirty="0"/>
              <a:t>Inadequacy, guilt, secondary trauma</a:t>
            </a:r>
          </a:p>
          <a:p>
            <a:pPr marL="0" indent="0">
              <a:buNone/>
            </a:pPr>
            <a:endParaRPr lang="en-CA" sz="3500" b="1" dirty="0"/>
          </a:p>
          <a:p>
            <a:r>
              <a:rPr lang="en-CA" sz="3500" b="1" dirty="0"/>
              <a:t>Men who are hiding from enlistment</a:t>
            </a:r>
          </a:p>
          <a:p>
            <a:pPr lvl="1"/>
            <a:r>
              <a:rPr lang="en-CA" sz="3500" dirty="0"/>
              <a:t>Fear, shame, ethical and moral conflicts</a:t>
            </a:r>
          </a:p>
          <a:p>
            <a:pPr marL="0" indent="0">
              <a:buNone/>
            </a:pPr>
            <a:endParaRPr lang="en-CA" sz="3500" b="1" dirty="0"/>
          </a:p>
          <a:p>
            <a:r>
              <a:rPr lang="en-CA" sz="3500" b="1" dirty="0"/>
              <a:t>Men who are part of regular society</a:t>
            </a:r>
          </a:p>
          <a:p>
            <a:pPr lvl="1"/>
            <a:r>
              <a:rPr lang="en-CA" sz="3500" dirty="0"/>
              <a:t>Stress, anxiety, guilt, compassion fatigue</a:t>
            </a:r>
          </a:p>
        </p:txBody>
      </p:sp>
      <p:sp>
        <p:nvSpPr>
          <p:cNvPr id="3" name="TextBox 2">
            <a:extLst>
              <a:ext uri="{FF2B5EF4-FFF2-40B4-BE49-F238E27FC236}">
                <a16:creationId xmlns:a16="http://schemas.microsoft.com/office/drawing/2014/main" id="{E64EB622-4C7C-B44B-B782-C8BA6ABA19DA}"/>
              </a:ext>
            </a:extLst>
          </p:cNvPr>
          <p:cNvSpPr txBox="1"/>
          <p:nvPr/>
        </p:nvSpPr>
        <p:spPr>
          <a:xfrm>
            <a:off x="616688" y="1531088"/>
            <a:ext cx="7910623" cy="769441"/>
          </a:xfrm>
          <a:prstGeom prst="rect">
            <a:avLst/>
          </a:prstGeom>
          <a:noFill/>
        </p:spPr>
        <p:txBody>
          <a:bodyPr wrap="square" rtlCol="0">
            <a:spAutoFit/>
          </a:bodyPr>
          <a:lstStyle/>
          <a:p>
            <a:r>
              <a:rPr lang="en-CA" sz="2200" b="1" dirty="0">
                <a:solidFill>
                  <a:srgbClr val="3E6FAD"/>
                </a:solidFill>
              </a:rPr>
              <a:t>The war that is being waged by Russia against Ukraine is creating a host of unique difficulties experienced by Ukrainian men.</a:t>
            </a:r>
          </a:p>
        </p:txBody>
      </p:sp>
    </p:spTree>
    <p:extLst>
      <p:ext uri="{BB962C8B-B14F-4D97-AF65-F5344CB8AC3E}">
        <p14:creationId xmlns:p14="http://schemas.microsoft.com/office/powerpoint/2010/main" val="805253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626781" y="3765036"/>
            <a:ext cx="5922335"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5" name="Text Placeholder 1">
            <a:extLst>
              <a:ext uri="{FF2B5EF4-FFF2-40B4-BE49-F238E27FC236}">
                <a16:creationId xmlns:a16="http://schemas.microsoft.com/office/drawing/2014/main" id="{E58D0087-863F-AA42-86CC-BC345AC87F2F}"/>
              </a:ext>
            </a:extLst>
          </p:cNvPr>
          <p:cNvSpPr txBox="1">
            <a:spLocks/>
          </p:cNvSpPr>
          <p:nvPr/>
        </p:nvSpPr>
        <p:spPr>
          <a:xfrm>
            <a:off x="1331913" y="2128609"/>
            <a:ext cx="6480174" cy="2054329"/>
          </a:xfrm>
          <a:prstGeom prst="rect">
            <a:avLst/>
          </a:prstGeom>
        </p:spPr>
        <p:txBody>
          <a:bodyPr vert="horz" anchor="t">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548640" indent="-274320" algn="l" rtl="0" eaLnBrk="1" latinLnBrk="0" hangingPunct="1">
              <a:spcBef>
                <a:spcPct val="20000"/>
              </a:spcBef>
              <a:buClr>
                <a:schemeClr val="accent2"/>
              </a:buClr>
              <a:buSzPct val="70000"/>
              <a:buFont typeface="Wingdings"/>
              <a:buNone/>
              <a:defRPr kumimoji="0" sz="1800" kern="1200">
                <a:solidFill>
                  <a:schemeClr val="tx1">
                    <a:tint val="75000"/>
                  </a:schemeClr>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ct val="20000"/>
              </a:spcBef>
              <a:buClr>
                <a:schemeClr val="accent4"/>
              </a:buClr>
              <a:buSzPct val="70000"/>
              <a:buFont typeface="Wingdings"/>
              <a:buNone/>
              <a:defRPr kumimoji="0" sz="1400" kern="1200">
                <a:solidFill>
                  <a:schemeClr val="tx1">
                    <a:tint val="75000"/>
                  </a:schemeClr>
                </a:solidFill>
                <a:latin typeface="+mn-lt"/>
                <a:ea typeface="+mn-ea"/>
                <a:cs typeface="+mn-cs"/>
              </a:defRPr>
            </a:lvl4pPr>
            <a:lvl5pPr marL="1371600" indent="-228600" algn="l" rtl="0" eaLnBrk="1" latinLnBrk="0" hangingPunct="1">
              <a:spcBef>
                <a:spcPct val="20000"/>
              </a:spcBef>
              <a:buClr>
                <a:schemeClr val="accent5"/>
              </a:buClr>
              <a:buFontTx/>
              <a:buNone/>
              <a:defRPr kumimoji="0" sz="1400" kern="1200">
                <a:solidFill>
                  <a:schemeClr val="tx1">
                    <a:tint val="7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indent="0" algn="ctr" defTabSz="914400">
              <a:spcBef>
                <a:spcPts val="0"/>
              </a:spcBef>
              <a:buClr>
                <a:srgbClr val="D16349"/>
              </a:buClr>
              <a:buSzPct val="85000"/>
              <a:defRPr/>
            </a:pPr>
            <a:r>
              <a:rPr kumimoji="0" lang="en-US" sz="3400" b="1" i="0" u="none" strike="noStrike" kern="1200" cap="all" spc="250" normalizeH="0" baseline="0" noProof="0" dirty="0">
                <a:ln>
                  <a:noFill/>
                </a:ln>
                <a:solidFill>
                  <a:prstClr val="black"/>
                </a:solidFill>
                <a:effectLst/>
                <a:uLnTx/>
                <a:uFillTx/>
                <a:latin typeface="Georgia"/>
                <a:ea typeface="+mn-ea"/>
                <a:cs typeface="+mn-cs"/>
              </a:rPr>
              <a:t>WORKING WITH MEN IN THERAPY</a:t>
            </a:r>
          </a:p>
        </p:txBody>
      </p:sp>
    </p:spTree>
    <p:extLst>
      <p:ext uri="{BB962C8B-B14F-4D97-AF65-F5344CB8AC3E}">
        <p14:creationId xmlns:p14="http://schemas.microsoft.com/office/powerpoint/2010/main" val="3666101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dirty="0"/>
              <a:t>Are men really put off by therapy?</a:t>
            </a:r>
            <a:endParaRPr lang="en-US" sz="4000" b="1" dirty="0"/>
          </a:p>
        </p:txBody>
      </p:sp>
      <p:sp>
        <p:nvSpPr>
          <p:cNvPr id="3" name="Content Placeholder 2"/>
          <p:cNvSpPr>
            <a:spLocks noGrp="1"/>
          </p:cNvSpPr>
          <p:nvPr>
            <p:ph sz="quarter" idx="1"/>
          </p:nvPr>
        </p:nvSpPr>
        <p:spPr>
          <a:xfrm>
            <a:off x="190501" y="1527049"/>
            <a:ext cx="8773582" cy="4666332"/>
          </a:xfrm>
        </p:spPr>
        <p:txBody>
          <a:bodyPr>
            <a:normAutofit fontScale="85000" lnSpcReduction="10000"/>
          </a:bodyPr>
          <a:lstStyle/>
          <a:p>
            <a:r>
              <a:rPr lang="en-US" dirty="0"/>
              <a:t>Lots of speculation that men dislike counselling/therapy – yet virtually no evidence for this.</a:t>
            </a:r>
          </a:p>
          <a:p>
            <a:endParaRPr lang="en-US" dirty="0"/>
          </a:p>
          <a:p>
            <a:r>
              <a:rPr lang="en-US" dirty="0"/>
              <a:t>Men indicate a preference for psychotherapy over medication or no treatment/wait and see; a preference pattern that does not differ significantly from that of women. </a:t>
            </a:r>
            <a:r>
              <a:rPr lang="en-US" sz="1800" dirty="0"/>
              <a:t>(Kealy et al., 2021)</a:t>
            </a:r>
          </a:p>
          <a:p>
            <a:endParaRPr lang="en-US" dirty="0"/>
          </a:p>
          <a:p>
            <a:r>
              <a:rPr lang="en-US" dirty="0"/>
              <a:t>“New” approaches just for men aren’t needed.</a:t>
            </a:r>
          </a:p>
          <a:p>
            <a:pPr lvl="1"/>
            <a:r>
              <a:rPr lang="en-US" b="1" dirty="0">
                <a:solidFill>
                  <a:schemeClr val="accent1">
                    <a:lumMod val="75000"/>
                  </a:schemeClr>
                </a:solidFill>
              </a:rPr>
              <a:t>But how we engage with men in therapy might need some tweaking in order to help keep them more engaged.</a:t>
            </a:r>
          </a:p>
        </p:txBody>
      </p:sp>
      <p:cxnSp>
        <p:nvCxnSpPr>
          <p:cNvPr id="6" name="Straight Connector 5">
            <a:extLst>
              <a:ext uri="{FF2B5EF4-FFF2-40B4-BE49-F238E27FC236}">
                <a16:creationId xmlns:a16="http://schemas.microsoft.com/office/drawing/2014/main" id="{2063B7F2-349A-FB48-8324-8C282FB31D48}"/>
              </a:ext>
            </a:extLst>
          </p:cNvPr>
          <p:cNvCxnSpPr>
            <a:cxnSpLocks/>
          </p:cNvCxnSpPr>
          <p:nvPr/>
        </p:nvCxnSpPr>
        <p:spPr>
          <a:xfrm>
            <a:off x="1128713" y="1264111"/>
            <a:ext cx="6943725"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3B342608-8082-5644-AA5A-CA337F9C5D12}"/>
              </a:ext>
            </a:extLst>
          </p:cNvPr>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9" name="Subtitle 2">
            <a:extLst>
              <a:ext uri="{FF2B5EF4-FFF2-40B4-BE49-F238E27FC236}">
                <a16:creationId xmlns:a16="http://schemas.microsoft.com/office/drawing/2014/main" id="{834C9DA0-D931-F04B-817C-0E0B6715A520}"/>
              </a:ext>
            </a:extLst>
          </p:cNvPr>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0" name="Rectangle 9">
            <a:extLst>
              <a:ext uri="{FF2B5EF4-FFF2-40B4-BE49-F238E27FC236}">
                <a16:creationId xmlns:a16="http://schemas.microsoft.com/office/drawing/2014/main" id="{C6D0C3B6-6060-1441-B416-D3595E0EB41C}"/>
              </a:ext>
            </a:extLst>
          </p:cNvPr>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descr="Screen Shot 2019-06-04 at 3.06.50 PM.png">
            <a:extLst>
              <a:ext uri="{FF2B5EF4-FFF2-40B4-BE49-F238E27FC236}">
                <a16:creationId xmlns:a16="http://schemas.microsoft.com/office/drawing/2014/main" id="{02F67CFD-48C9-2145-A9AB-3935BFE43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Tree>
    <p:extLst>
      <p:ext uri="{BB962C8B-B14F-4D97-AF65-F5344CB8AC3E}">
        <p14:creationId xmlns:p14="http://schemas.microsoft.com/office/powerpoint/2010/main" val="4279977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dirty="0">
                <a:solidFill>
                  <a:prstClr val="black"/>
                </a:solidFill>
              </a:rPr>
              <a:t>Therapeutic Considerations</a:t>
            </a:r>
            <a:endParaRPr lang="en-US" sz="4000" b="1" dirty="0"/>
          </a:p>
        </p:txBody>
      </p:sp>
      <p:sp>
        <p:nvSpPr>
          <p:cNvPr id="3" name="Content Placeholder 2"/>
          <p:cNvSpPr>
            <a:spLocks noGrp="1"/>
          </p:cNvSpPr>
          <p:nvPr>
            <p:ph sz="quarter" idx="1"/>
          </p:nvPr>
        </p:nvSpPr>
        <p:spPr>
          <a:xfrm>
            <a:off x="552893" y="1527049"/>
            <a:ext cx="8133907" cy="4495107"/>
          </a:xfrm>
        </p:spPr>
        <p:txBody>
          <a:bodyPr>
            <a:normAutofit fontScale="92500"/>
          </a:bodyPr>
          <a:lstStyle/>
          <a:p>
            <a:pPr marL="0" indent="0">
              <a:buNone/>
            </a:pPr>
            <a:r>
              <a:rPr lang="en-US" sz="2800" dirty="0"/>
              <a:t>For the most part, therapy/counselling with men is not fundamentally different than what you’re used to.</a:t>
            </a:r>
          </a:p>
          <a:p>
            <a:endParaRPr lang="en-US" sz="2800" dirty="0"/>
          </a:p>
          <a:p>
            <a:pPr marL="0" indent="0">
              <a:buNone/>
            </a:pPr>
            <a:r>
              <a:rPr lang="en-US" sz="2800" dirty="0"/>
              <a:t>It comes down to:</a:t>
            </a:r>
          </a:p>
          <a:p>
            <a:pPr marL="514350" indent="-514350">
              <a:buAutoNum type="arabicPeriod"/>
            </a:pPr>
            <a:endParaRPr lang="en-US" sz="700" dirty="0"/>
          </a:p>
          <a:p>
            <a:pPr marL="514350" indent="-514350">
              <a:buFont typeface="Wingdings 2"/>
              <a:buAutoNum type="arabicPeriod"/>
            </a:pPr>
            <a:r>
              <a:rPr lang="en-US" sz="2800" dirty="0"/>
              <a:t>Appreciating the effect that masculine socialization has on men  </a:t>
            </a:r>
            <a:r>
              <a:rPr lang="en-US" sz="2000" b="1" dirty="0">
                <a:solidFill>
                  <a:srgbClr val="00F100"/>
                </a:solidFill>
              </a:rPr>
              <a:t>(the act of help-seeking, emotion awareness and regulation, being in a “helping” relationship, intimacy &amp; disclosure, problem-solving)</a:t>
            </a:r>
          </a:p>
          <a:p>
            <a:pPr marL="514350" indent="-514350">
              <a:buAutoNum type="arabicPeriod"/>
            </a:pPr>
            <a:r>
              <a:rPr lang="en-US" sz="2800" dirty="0"/>
              <a:t>Being attuned to common issues that men experience</a:t>
            </a:r>
          </a:p>
          <a:p>
            <a:pPr marL="514350" indent="-514350">
              <a:buAutoNum type="arabicPeriod"/>
            </a:pPr>
            <a:r>
              <a:rPr lang="en-US" sz="2800" dirty="0"/>
              <a:t>Using a slightly different “style”</a:t>
            </a:r>
          </a:p>
        </p:txBody>
      </p:sp>
      <p:cxnSp>
        <p:nvCxnSpPr>
          <p:cNvPr id="6" name="Straight Connector 5">
            <a:extLst>
              <a:ext uri="{FF2B5EF4-FFF2-40B4-BE49-F238E27FC236}">
                <a16:creationId xmlns:a16="http://schemas.microsoft.com/office/drawing/2014/main" id="{2063B7F2-349A-FB48-8324-8C282FB31D48}"/>
              </a:ext>
            </a:extLst>
          </p:cNvPr>
          <p:cNvCxnSpPr>
            <a:cxnSpLocks/>
          </p:cNvCxnSpPr>
          <p:nvPr/>
        </p:nvCxnSpPr>
        <p:spPr>
          <a:xfrm>
            <a:off x="1128713" y="1264111"/>
            <a:ext cx="6943725"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3B342608-8082-5644-AA5A-CA337F9C5D12}"/>
              </a:ext>
            </a:extLst>
          </p:cNvPr>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9" name="Subtitle 2">
            <a:extLst>
              <a:ext uri="{FF2B5EF4-FFF2-40B4-BE49-F238E27FC236}">
                <a16:creationId xmlns:a16="http://schemas.microsoft.com/office/drawing/2014/main" id="{834C9DA0-D931-F04B-817C-0E0B6715A520}"/>
              </a:ext>
            </a:extLst>
          </p:cNvPr>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0" name="Rectangle 9">
            <a:extLst>
              <a:ext uri="{FF2B5EF4-FFF2-40B4-BE49-F238E27FC236}">
                <a16:creationId xmlns:a16="http://schemas.microsoft.com/office/drawing/2014/main" id="{C6D0C3B6-6060-1441-B416-D3595E0EB41C}"/>
              </a:ext>
            </a:extLst>
          </p:cNvPr>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descr="Screen Shot 2019-06-04 at 3.06.50 PM.png">
            <a:extLst>
              <a:ext uri="{FF2B5EF4-FFF2-40B4-BE49-F238E27FC236}">
                <a16:creationId xmlns:a16="http://schemas.microsoft.com/office/drawing/2014/main" id="{02F67CFD-48C9-2145-A9AB-3935BFE43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Tree>
    <p:extLst>
      <p:ext uri="{BB962C8B-B14F-4D97-AF65-F5344CB8AC3E}">
        <p14:creationId xmlns:p14="http://schemas.microsoft.com/office/powerpoint/2010/main" val="173107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552353" y="1106948"/>
            <a:ext cx="6337041"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fontScale="90000"/>
          </a:bodyPr>
          <a:lstStyle/>
          <a:p>
            <a:r>
              <a:rPr lang="en-US" b="1" dirty="0"/>
              <a:t>Men’s Help Seeking</a:t>
            </a:r>
          </a:p>
        </p:txBody>
      </p:sp>
      <p:pic>
        <p:nvPicPr>
          <p:cNvPr id="13" name="Content Placeholder 3">
            <a:extLst>
              <a:ext uri="{FF2B5EF4-FFF2-40B4-BE49-F238E27FC236}">
                <a16:creationId xmlns:a16="http://schemas.microsoft.com/office/drawing/2014/main" id="{C648364A-203E-F145-BEA5-A6BA9F73F588}"/>
              </a:ext>
            </a:extLst>
          </p:cNvPr>
          <p:cNvPicPr>
            <a:picLocks noGrp="1" noChangeAspect="1"/>
          </p:cNvPicPr>
          <p:nvPr>
            <p:ph sz="quarter" idx="1"/>
          </p:nvPr>
        </p:nvPicPr>
        <p:blipFill rotWithShape="1">
          <a:blip r:embed="rId3"/>
          <a:srcRect l="-27450" r="-24157"/>
          <a:stretch/>
        </p:blipFill>
        <p:spPr>
          <a:xfrm>
            <a:off x="301752" y="1276585"/>
            <a:ext cx="8503920" cy="4791202"/>
          </a:xfrm>
        </p:spPr>
      </p:pic>
    </p:spTree>
    <p:extLst>
      <p:ext uri="{BB962C8B-B14F-4D97-AF65-F5344CB8AC3E}">
        <p14:creationId xmlns:p14="http://schemas.microsoft.com/office/powerpoint/2010/main" val="380314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dirty="0">
                <a:solidFill>
                  <a:prstClr val="black"/>
                </a:solidFill>
              </a:rPr>
              <a:t>Some basic working principles</a:t>
            </a:r>
            <a:endParaRPr lang="en-US" sz="4000" b="1" dirty="0"/>
          </a:p>
        </p:txBody>
      </p:sp>
      <p:cxnSp>
        <p:nvCxnSpPr>
          <p:cNvPr id="6" name="Straight Connector 5">
            <a:extLst>
              <a:ext uri="{FF2B5EF4-FFF2-40B4-BE49-F238E27FC236}">
                <a16:creationId xmlns:a16="http://schemas.microsoft.com/office/drawing/2014/main" id="{2063B7F2-349A-FB48-8324-8C282FB31D48}"/>
              </a:ext>
            </a:extLst>
          </p:cNvPr>
          <p:cNvCxnSpPr>
            <a:cxnSpLocks/>
          </p:cNvCxnSpPr>
          <p:nvPr/>
        </p:nvCxnSpPr>
        <p:spPr>
          <a:xfrm>
            <a:off x="1128713" y="1264111"/>
            <a:ext cx="6943725"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graphicFrame>
        <p:nvGraphicFramePr>
          <p:cNvPr id="12" name="Content Placeholder 3">
            <a:extLst>
              <a:ext uri="{FF2B5EF4-FFF2-40B4-BE49-F238E27FC236}">
                <a16:creationId xmlns:a16="http://schemas.microsoft.com/office/drawing/2014/main" id="{F6690EEF-6AB2-2D41-97B8-0FC4F5EA434C}"/>
              </a:ext>
            </a:extLst>
          </p:cNvPr>
          <p:cNvGraphicFramePr>
            <a:graphicFrameLocks noGrp="1"/>
          </p:cNvGraphicFramePr>
          <p:nvPr>
            <p:ph sz="quarter" idx="1"/>
            <p:extLst>
              <p:ext uri="{D42A27DB-BD31-4B8C-83A1-F6EECF244321}">
                <p14:modId xmlns:p14="http://schemas.microsoft.com/office/powerpoint/2010/main" val="1009634312"/>
              </p:ext>
            </p:extLst>
          </p:nvPr>
        </p:nvGraphicFramePr>
        <p:xfrm>
          <a:off x="584200" y="1697296"/>
          <a:ext cx="8197850" cy="4578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768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2072640" y="1106948"/>
            <a:ext cx="4986528"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fontScale="90000"/>
          </a:bodyPr>
          <a:lstStyle/>
          <a:p>
            <a:r>
              <a:rPr lang="en-US" b="1" dirty="0"/>
              <a:t>Getting Started</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527048"/>
            <a:ext cx="8606578" cy="4572000"/>
          </a:xfrm>
        </p:spPr>
        <p:txBody>
          <a:bodyPr>
            <a:normAutofit lnSpcReduction="10000"/>
          </a:bodyPr>
          <a:lstStyle/>
          <a:p>
            <a:r>
              <a:rPr lang="en-US" sz="2400" dirty="0"/>
              <a:t>Getting the story. </a:t>
            </a:r>
          </a:p>
          <a:p>
            <a:pPr lvl="1"/>
            <a:r>
              <a:rPr lang="en-US" sz="2400" i="1" dirty="0">
                <a:solidFill>
                  <a:srgbClr val="3E6FAD"/>
                </a:solidFill>
              </a:rPr>
              <a:t>So, what brings you in?</a:t>
            </a:r>
            <a:r>
              <a:rPr lang="en-US" sz="2400" i="1" dirty="0">
                <a:solidFill>
                  <a:srgbClr val="008000"/>
                </a:solidFill>
              </a:rPr>
              <a:t>  </a:t>
            </a:r>
            <a:r>
              <a:rPr lang="en-US" sz="2400" i="1" dirty="0">
                <a:solidFill>
                  <a:srgbClr val="FF0000"/>
                </a:solidFill>
              </a:rPr>
              <a:t>[often will involve discussion of “who”]</a:t>
            </a:r>
          </a:p>
          <a:p>
            <a:endParaRPr lang="en-US" sz="2400" dirty="0"/>
          </a:p>
          <a:p>
            <a:r>
              <a:rPr lang="en-US" sz="2400" dirty="0"/>
              <a:t>Try to connect with what brought him in. </a:t>
            </a:r>
          </a:p>
          <a:p>
            <a:pPr lvl="1"/>
            <a:r>
              <a:rPr lang="en-US" sz="2400" dirty="0">
                <a:solidFill>
                  <a:schemeClr val="accent1"/>
                </a:solidFill>
              </a:rPr>
              <a:t>E.g., His wife told him to come but he didn’t want to come.</a:t>
            </a:r>
            <a:r>
              <a:rPr lang="en-US" sz="2400" dirty="0"/>
              <a:t> </a:t>
            </a:r>
          </a:p>
          <a:p>
            <a:pPr lvl="2"/>
            <a:r>
              <a:rPr lang="en-US" i="1" dirty="0"/>
              <a:t>Okay, you came. So therefore, you must want to preserve your marriage, and you probably want to figure out what you can do about it, right? </a:t>
            </a:r>
          </a:p>
          <a:p>
            <a:endParaRPr lang="en-US" sz="2400" dirty="0"/>
          </a:p>
          <a:p>
            <a:r>
              <a:rPr lang="en-US" sz="2400" dirty="0"/>
              <a:t>Try to start building the alliance with his motivation for being there. How can we build on it? </a:t>
            </a:r>
          </a:p>
        </p:txBody>
      </p:sp>
    </p:spTree>
    <p:extLst>
      <p:ext uri="{BB962C8B-B14F-4D97-AF65-F5344CB8AC3E}">
        <p14:creationId xmlns:p14="http://schemas.microsoft.com/office/powerpoint/2010/main" val="402367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2072640" y="1106948"/>
            <a:ext cx="4986528"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fontScale="90000"/>
          </a:bodyPr>
          <a:lstStyle/>
          <a:p>
            <a:r>
              <a:rPr lang="en-US" b="1" dirty="0"/>
              <a:t>Getting Started</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527048"/>
            <a:ext cx="8606578" cy="4572000"/>
          </a:xfrm>
        </p:spPr>
        <p:txBody>
          <a:bodyPr>
            <a:normAutofit fontScale="92500" lnSpcReduction="10000"/>
          </a:bodyPr>
          <a:lstStyle/>
          <a:p>
            <a:r>
              <a:rPr lang="en-US" b="1" dirty="0"/>
              <a:t>Assess his goals and expectations.</a:t>
            </a:r>
          </a:p>
          <a:p>
            <a:pPr lvl="1"/>
            <a:r>
              <a:rPr lang="en-US" sz="2400" i="1" dirty="0">
                <a:solidFill>
                  <a:srgbClr val="3E6FAD"/>
                </a:solidFill>
              </a:rPr>
              <a:t>What do you hope to get out of this?</a:t>
            </a:r>
          </a:p>
          <a:p>
            <a:endParaRPr lang="en-US" dirty="0"/>
          </a:p>
          <a:p>
            <a:r>
              <a:rPr lang="en-US" b="1" dirty="0"/>
              <a:t>Make sure expectations are realistic.</a:t>
            </a:r>
          </a:p>
          <a:p>
            <a:pPr lvl="1"/>
            <a:r>
              <a:rPr lang="en-US" sz="2400" i="1" dirty="0">
                <a:solidFill>
                  <a:srgbClr val="3E6FAD"/>
                </a:solidFill>
              </a:rPr>
              <a:t>There aren’t any quick and easy fixes</a:t>
            </a:r>
            <a:r>
              <a:rPr lang="en-US" i="1" dirty="0">
                <a:solidFill>
                  <a:srgbClr val="3E6FAD"/>
                </a:solidFill>
              </a:rPr>
              <a:t>.</a:t>
            </a:r>
          </a:p>
          <a:p>
            <a:endParaRPr lang="en-US" dirty="0"/>
          </a:p>
          <a:p>
            <a:r>
              <a:rPr lang="en-US" b="1" dirty="0"/>
              <a:t>Make it clear that this is a partnership, but ultimately he’s in charge of making things happen.</a:t>
            </a:r>
          </a:p>
          <a:p>
            <a:pPr lvl="1"/>
            <a:r>
              <a:rPr lang="en-US" sz="2400" i="1" dirty="0">
                <a:solidFill>
                  <a:srgbClr val="3E6FAD"/>
                </a:solidFill>
              </a:rPr>
              <a:t>We’ll work on this stuff together, but in the end, you decide what changes you want to make.</a:t>
            </a:r>
            <a:endParaRPr lang="en-US" dirty="0">
              <a:solidFill>
                <a:srgbClr val="3E6FAD"/>
              </a:solidFill>
            </a:endParaRPr>
          </a:p>
        </p:txBody>
      </p:sp>
    </p:spTree>
    <p:extLst>
      <p:ext uri="{BB962C8B-B14F-4D97-AF65-F5344CB8AC3E}">
        <p14:creationId xmlns:p14="http://schemas.microsoft.com/office/powerpoint/2010/main" val="201393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265274" y="1106948"/>
            <a:ext cx="6585412"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a:bodyPr>
          <a:lstStyle/>
          <a:p>
            <a:r>
              <a:rPr lang="en-US" sz="3600" b="1" dirty="0"/>
              <a:t>Address Masculine Stereotypes</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332710"/>
            <a:ext cx="8606578" cy="4634909"/>
          </a:xfrm>
        </p:spPr>
        <p:txBody>
          <a:bodyPr>
            <a:normAutofit fontScale="70000" lnSpcReduction="20000"/>
          </a:bodyPr>
          <a:lstStyle/>
          <a:p>
            <a:r>
              <a:rPr lang="en-CA" b="1" dirty="0">
                <a:solidFill>
                  <a:srgbClr val="3E6FAD"/>
                </a:solidFill>
              </a:rPr>
              <a:t>Description</a:t>
            </a:r>
            <a:r>
              <a:rPr lang="en-CA" dirty="0">
                <a:solidFill>
                  <a:srgbClr val="3E6FAD"/>
                </a:solidFill>
              </a:rPr>
              <a:t>:</a:t>
            </a:r>
            <a:r>
              <a:rPr lang="en-CA" dirty="0"/>
              <a:t> Examine social expectations of masculinity that may restrict how a man shapes his identity and limit his ability to engage authentically with others. </a:t>
            </a:r>
          </a:p>
          <a:p>
            <a:pPr marL="0" indent="0">
              <a:buNone/>
            </a:pPr>
            <a:endParaRPr lang="en-CA" b="1" dirty="0">
              <a:solidFill>
                <a:srgbClr val="3E6FAD"/>
              </a:solidFill>
            </a:endParaRPr>
          </a:p>
          <a:p>
            <a:r>
              <a:rPr lang="en-CA" b="1" dirty="0">
                <a:solidFill>
                  <a:srgbClr val="3E6FAD"/>
                </a:solidFill>
              </a:rPr>
              <a:t>Why It’s Useful for Men</a:t>
            </a:r>
            <a:r>
              <a:rPr lang="en-CA" dirty="0">
                <a:solidFill>
                  <a:srgbClr val="3E6FAD"/>
                </a:solidFill>
              </a:rPr>
              <a:t>:</a:t>
            </a:r>
            <a:r>
              <a:rPr lang="en-CA" dirty="0"/>
              <a:t> Men often struggle with therapy because authenticity (vulnerability) is seen as incompatible with traditional masculinity. Addressing constrictive masculine norms helps men see being authentic as a strength rather than a weakness. </a:t>
            </a:r>
          </a:p>
          <a:p>
            <a:pPr lvl="0"/>
            <a:endParaRPr lang="en-CA" b="1" dirty="0">
              <a:solidFill>
                <a:srgbClr val="3E6FAD"/>
              </a:solidFill>
            </a:endParaRPr>
          </a:p>
          <a:p>
            <a:pPr lvl="0"/>
            <a:r>
              <a:rPr lang="en-CA" b="1" dirty="0">
                <a:solidFill>
                  <a:srgbClr val="3E6FAD"/>
                </a:solidFill>
              </a:rPr>
              <a:t>Application</a:t>
            </a:r>
            <a:r>
              <a:rPr lang="en-CA" dirty="0">
                <a:solidFill>
                  <a:srgbClr val="3E6FAD"/>
                </a:solidFill>
              </a:rPr>
              <a:t>:</a:t>
            </a:r>
            <a:endParaRPr lang="en-CA" sz="3100" dirty="0"/>
          </a:p>
          <a:p>
            <a:pPr lvl="1"/>
            <a:r>
              <a:rPr lang="en-CA" sz="3100" dirty="0"/>
              <a:t>Encourage open discussions about social pressures.</a:t>
            </a:r>
          </a:p>
          <a:p>
            <a:pPr lvl="1"/>
            <a:r>
              <a:rPr lang="en-CA" sz="3100" dirty="0"/>
              <a:t>Explore moments when traditional masculine norms (e.g., stoicism, self-reliance) have conflicted with emotional needs.</a:t>
            </a:r>
          </a:p>
          <a:p>
            <a:pPr lvl="1"/>
            <a:r>
              <a:rPr lang="en-CA" sz="3100" dirty="0"/>
              <a:t>Reframe being real and authentic as reflecting a strong sense of self.</a:t>
            </a:r>
          </a:p>
        </p:txBody>
      </p:sp>
    </p:spTree>
    <p:extLst>
      <p:ext uri="{BB962C8B-B14F-4D97-AF65-F5344CB8AC3E}">
        <p14:creationId xmlns:p14="http://schemas.microsoft.com/office/powerpoint/2010/main" val="3170554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233377" y="1106948"/>
            <a:ext cx="6517758"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fontScale="90000"/>
          </a:bodyPr>
          <a:lstStyle/>
          <a:p>
            <a:r>
              <a:rPr lang="en-US" b="1" dirty="0"/>
              <a:t>The good side of masculinity</a:t>
            </a:r>
          </a:p>
        </p:txBody>
      </p:sp>
      <p:graphicFrame>
        <p:nvGraphicFramePr>
          <p:cNvPr id="9" name="Content Placeholder 3">
            <a:extLst>
              <a:ext uri="{FF2B5EF4-FFF2-40B4-BE49-F238E27FC236}">
                <a16:creationId xmlns:a16="http://schemas.microsoft.com/office/drawing/2014/main" id="{A180C034-370A-264B-8E81-E6A8858174AD}"/>
              </a:ext>
            </a:extLst>
          </p:cNvPr>
          <p:cNvGraphicFramePr>
            <a:graphicFrameLocks noGrp="1"/>
          </p:cNvGraphicFramePr>
          <p:nvPr>
            <p:ph idx="1"/>
            <p:extLst>
              <p:ext uri="{D42A27DB-BD31-4B8C-83A1-F6EECF244321}">
                <p14:modId xmlns:p14="http://schemas.microsoft.com/office/powerpoint/2010/main" val="2676707700"/>
              </p:ext>
            </p:extLst>
          </p:nvPr>
        </p:nvGraphicFramePr>
        <p:xfrm>
          <a:off x="301625" y="1333500"/>
          <a:ext cx="8607425" cy="4633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1661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222744" y="1106948"/>
            <a:ext cx="6666650"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fontScale="90000"/>
          </a:bodyPr>
          <a:lstStyle/>
          <a:p>
            <a:r>
              <a:rPr lang="en-US" b="1" dirty="0"/>
              <a:t>Pay attention to tone of voice</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527048"/>
            <a:ext cx="8606578" cy="4572000"/>
          </a:xfrm>
        </p:spPr>
        <p:txBody>
          <a:bodyPr>
            <a:normAutofit fontScale="92500" lnSpcReduction="10000"/>
          </a:bodyPr>
          <a:lstStyle/>
          <a:p>
            <a:r>
              <a:rPr lang="en-US" dirty="0"/>
              <a:t>Avoid using a low-voiced, soft, emotion-evoking vocal tone.</a:t>
            </a:r>
          </a:p>
          <a:p>
            <a:pPr lvl="1"/>
            <a:r>
              <a:rPr lang="en-US" sz="2600" b="1" dirty="0">
                <a:solidFill>
                  <a:srgbClr val="00F100"/>
                </a:solidFill>
              </a:rPr>
              <a:t>Particularly in the early phase</a:t>
            </a:r>
          </a:p>
          <a:p>
            <a:endParaRPr lang="en-US" dirty="0"/>
          </a:p>
          <a:p>
            <a:r>
              <a:rPr lang="en-US" dirty="0"/>
              <a:t>It’s too uncomfortable and threatening for a lot of guys.</a:t>
            </a:r>
          </a:p>
          <a:p>
            <a:endParaRPr lang="en-US" dirty="0"/>
          </a:p>
          <a:p>
            <a:r>
              <a:rPr lang="en-US" dirty="0"/>
              <a:t>Once a strong alliance/partnership is developed, then, on occasion, soften the tone of your voice when it’s time to dig deeper.</a:t>
            </a:r>
          </a:p>
        </p:txBody>
      </p:sp>
    </p:spTree>
    <p:extLst>
      <p:ext uri="{BB962C8B-B14F-4D97-AF65-F5344CB8AC3E}">
        <p14:creationId xmlns:p14="http://schemas.microsoft.com/office/powerpoint/2010/main" val="2688095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541721" y="1106948"/>
            <a:ext cx="6049926"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fontScale="90000"/>
          </a:bodyPr>
          <a:lstStyle/>
          <a:p>
            <a:r>
              <a:rPr lang="en-US" b="1" dirty="0"/>
              <a:t>Don’t be afraid to be direct</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527048"/>
            <a:ext cx="8606578" cy="4572000"/>
          </a:xfrm>
        </p:spPr>
        <p:txBody>
          <a:bodyPr>
            <a:normAutofit/>
          </a:bodyPr>
          <a:lstStyle/>
          <a:p>
            <a:pPr lvl="1"/>
            <a:r>
              <a:rPr lang="en-US" sz="2400" dirty="0"/>
              <a:t>Works with men’s action-orientated tendencies -  </a:t>
            </a:r>
            <a:r>
              <a:rPr lang="en-US" sz="2400" b="1" dirty="0">
                <a:solidFill>
                  <a:srgbClr val="00F100"/>
                </a:solidFill>
              </a:rPr>
              <a:t>“</a:t>
            </a:r>
            <a:r>
              <a:rPr lang="en-US" sz="2400" b="1" i="1" dirty="0">
                <a:solidFill>
                  <a:srgbClr val="00F100"/>
                </a:solidFill>
              </a:rPr>
              <a:t>getting down to fixing stuff</a:t>
            </a:r>
            <a:r>
              <a:rPr lang="en-US" sz="2400" b="1" dirty="0">
                <a:solidFill>
                  <a:srgbClr val="00F100"/>
                </a:solidFill>
              </a:rPr>
              <a:t>”</a:t>
            </a:r>
            <a:r>
              <a:rPr lang="en-US" sz="2400" dirty="0"/>
              <a:t>.</a:t>
            </a:r>
          </a:p>
          <a:p>
            <a:pPr lvl="1"/>
            <a:r>
              <a:rPr lang="en-US" sz="2400" dirty="0"/>
              <a:t>Helps instill confidence.</a:t>
            </a:r>
          </a:p>
          <a:p>
            <a:pPr lvl="1"/>
            <a:r>
              <a:rPr lang="en-US" sz="2400" dirty="0"/>
              <a:t>Makes pauses and silence, when used, more effective.</a:t>
            </a:r>
          </a:p>
          <a:p>
            <a:pPr lvl="1"/>
            <a:r>
              <a:rPr lang="en-US" sz="2400" dirty="0"/>
              <a:t>Helps men deal with their anxiety about actually coming for help.</a:t>
            </a:r>
          </a:p>
          <a:p>
            <a:pPr lvl="1"/>
            <a:endParaRPr lang="en-US" sz="2400" dirty="0">
              <a:solidFill>
                <a:schemeClr val="accent1">
                  <a:lumMod val="75000"/>
                </a:schemeClr>
              </a:solidFill>
            </a:endParaRPr>
          </a:p>
          <a:p>
            <a:pPr lvl="1"/>
            <a:r>
              <a:rPr lang="en-US" sz="2400" dirty="0">
                <a:solidFill>
                  <a:srgbClr val="3E6FAD"/>
                </a:solidFill>
              </a:rPr>
              <a:t>Mindful to not be pushy or controlling.</a:t>
            </a:r>
          </a:p>
          <a:p>
            <a:pPr lvl="1"/>
            <a:r>
              <a:rPr lang="en-US" sz="2400" dirty="0">
                <a:solidFill>
                  <a:srgbClr val="3E6FAD"/>
                </a:solidFill>
              </a:rPr>
              <a:t>Client is responsible for setting the agenda.</a:t>
            </a:r>
          </a:p>
        </p:txBody>
      </p:sp>
    </p:spTree>
    <p:extLst>
      <p:ext uri="{BB962C8B-B14F-4D97-AF65-F5344CB8AC3E}">
        <p14:creationId xmlns:p14="http://schemas.microsoft.com/office/powerpoint/2010/main" val="1636756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2636874" y="1106948"/>
            <a:ext cx="3806456"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fontScale="90000"/>
          </a:bodyPr>
          <a:lstStyle/>
          <a:p>
            <a:r>
              <a:rPr lang="en-US" b="1" dirty="0"/>
              <a:t>Self-disclosure</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648586" y="1527048"/>
            <a:ext cx="8259744" cy="4572000"/>
          </a:xfrm>
        </p:spPr>
        <p:txBody>
          <a:bodyPr>
            <a:normAutofit fontScale="85000" lnSpcReduction="10000"/>
          </a:bodyPr>
          <a:lstStyle/>
          <a:p>
            <a:r>
              <a:rPr lang="en-US" dirty="0"/>
              <a:t>Can be very useful in strengthening the partnership.</a:t>
            </a:r>
          </a:p>
          <a:p>
            <a:endParaRPr lang="en-US" dirty="0"/>
          </a:p>
          <a:p>
            <a:r>
              <a:rPr lang="en-US" dirty="0"/>
              <a:t>For men, it’s a sign of trust.</a:t>
            </a:r>
          </a:p>
          <a:p>
            <a:pPr lvl="1"/>
            <a:r>
              <a:rPr lang="en-US" sz="3200" dirty="0">
                <a:solidFill>
                  <a:srgbClr val="3E6FAD"/>
                </a:solidFill>
              </a:rPr>
              <a:t>More likely to experience the therapist/counsellor as a “real human being”.</a:t>
            </a:r>
          </a:p>
          <a:p>
            <a:endParaRPr lang="en-US" dirty="0"/>
          </a:p>
          <a:p>
            <a:r>
              <a:rPr lang="en-US" dirty="0"/>
              <a:t>Models openness.</a:t>
            </a:r>
          </a:p>
          <a:p>
            <a:endParaRPr lang="en-US" dirty="0"/>
          </a:p>
          <a:p>
            <a:r>
              <a:rPr lang="en-US" dirty="0"/>
              <a:t>Must be used judiciously – not over-done.</a:t>
            </a:r>
          </a:p>
          <a:p>
            <a:pPr lvl="1"/>
            <a:r>
              <a:rPr lang="en-US" sz="2600" b="1" dirty="0">
                <a:solidFill>
                  <a:srgbClr val="00F100"/>
                </a:solidFill>
              </a:rPr>
              <a:t>Subtle is safer</a:t>
            </a:r>
          </a:p>
        </p:txBody>
      </p:sp>
    </p:spTree>
    <p:extLst>
      <p:ext uri="{BB962C8B-B14F-4D97-AF65-F5344CB8AC3E}">
        <p14:creationId xmlns:p14="http://schemas.microsoft.com/office/powerpoint/2010/main" val="776000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2072640" y="1106948"/>
            <a:ext cx="4986528"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fontScale="90000"/>
          </a:bodyPr>
          <a:lstStyle/>
          <a:p>
            <a:r>
              <a:rPr lang="en-US" b="1" dirty="0"/>
              <a:t>The use of metaphor</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527048"/>
            <a:ext cx="8606578" cy="4572000"/>
          </a:xfrm>
        </p:spPr>
        <p:txBody>
          <a:bodyPr>
            <a:normAutofit fontScale="85000" lnSpcReduction="20000"/>
          </a:bodyPr>
          <a:lstStyle/>
          <a:p>
            <a:r>
              <a:rPr lang="en-CA" dirty="0"/>
              <a:t>The use of metaphors in psychotherapy can be especially effective when working with men because metaphors provide an indirect, yet accessible way to explore emotions, experiences, and challenges. </a:t>
            </a:r>
          </a:p>
          <a:p>
            <a:endParaRPr lang="en-CA" dirty="0"/>
          </a:p>
          <a:p>
            <a:r>
              <a:rPr lang="en-CA" b="1" dirty="0">
                <a:solidFill>
                  <a:srgbClr val="00F100"/>
                </a:solidFill>
              </a:rPr>
              <a:t>Many men have been socialized to suppress or minimize emotional expression due to societal norms that equate vulnerability with weakness. </a:t>
            </a:r>
          </a:p>
          <a:p>
            <a:endParaRPr lang="en-CA" dirty="0"/>
          </a:p>
          <a:p>
            <a:r>
              <a:rPr lang="en-CA" dirty="0"/>
              <a:t>Metaphors can bypass these barriers by offering non-threatening, relatable, and creative ways to engage with sensitive or complex topics.</a:t>
            </a:r>
            <a:endParaRPr lang="en-US" dirty="0"/>
          </a:p>
        </p:txBody>
      </p:sp>
    </p:spTree>
    <p:extLst>
      <p:ext uri="{BB962C8B-B14F-4D97-AF65-F5344CB8AC3E}">
        <p14:creationId xmlns:p14="http://schemas.microsoft.com/office/powerpoint/2010/main" val="2265456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286540" y="1106948"/>
            <a:ext cx="6422065"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fontScale="90000"/>
          </a:bodyPr>
          <a:lstStyle/>
          <a:p>
            <a:r>
              <a:rPr lang="en-US" b="1" dirty="0"/>
              <a:t>On the topic of feelings . . .</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332710"/>
            <a:ext cx="8606578" cy="5227578"/>
          </a:xfrm>
        </p:spPr>
        <p:txBody>
          <a:bodyPr>
            <a:noAutofit/>
          </a:bodyPr>
          <a:lstStyle/>
          <a:p>
            <a:pPr marL="0" indent="0">
              <a:buNone/>
            </a:pPr>
            <a:r>
              <a:rPr lang="en-US" sz="2200" b="1" dirty="0">
                <a:solidFill>
                  <a:schemeClr val="accent1"/>
                </a:solidFill>
              </a:rPr>
              <a:t>Many men perceive therapy as a place where they will be expected to become emotional, and they don’t feel ready/willing/equipped to do what they believe they will be asked to do.</a:t>
            </a:r>
          </a:p>
          <a:p>
            <a:pPr marL="0" indent="0">
              <a:buNone/>
            </a:pPr>
            <a:endParaRPr lang="en-US" sz="2400" b="1" dirty="0"/>
          </a:p>
          <a:p>
            <a:r>
              <a:rPr lang="en-US" sz="2200" b="1" dirty="0">
                <a:solidFill>
                  <a:srgbClr val="00F100"/>
                </a:solidFill>
              </a:rPr>
              <a:t>I give a little introduction to masculine socialization: </a:t>
            </a:r>
          </a:p>
          <a:p>
            <a:endParaRPr lang="en-US" sz="2200" dirty="0"/>
          </a:p>
          <a:p>
            <a:pPr marL="457200" lvl="1" indent="0">
              <a:buNone/>
            </a:pPr>
            <a:r>
              <a:rPr lang="en-US" sz="2200" dirty="0"/>
              <a:t>“Many men were raised in such a way that they felt it was really inappropriate to express emotions, especially the kind that might make them “look soft”. But the fact is, for you to fix these problems, you're going to have to learn a lot more about your emotions. Think of your emotions as data – they tell you something about yourself. The more you understand your feelings (in other words, the data they carry), the more you understand yourself. The good news is that by working together, it’s totally do-able, and you’ll be stronger for it.” </a:t>
            </a:r>
          </a:p>
        </p:txBody>
      </p:sp>
    </p:spTree>
    <p:extLst>
      <p:ext uri="{BB962C8B-B14F-4D97-AF65-F5344CB8AC3E}">
        <p14:creationId xmlns:p14="http://schemas.microsoft.com/office/powerpoint/2010/main" val="3470931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Reluctance to Seek Help</a:t>
            </a:r>
          </a:p>
        </p:txBody>
      </p:sp>
      <p:sp>
        <p:nvSpPr>
          <p:cNvPr id="3" name="Content Placeholder 2"/>
          <p:cNvSpPr>
            <a:spLocks noGrp="1"/>
          </p:cNvSpPr>
          <p:nvPr>
            <p:ph idx="1"/>
          </p:nvPr>
        </p:nvSpPr>
        <p:spPr>
          <a:xfrm>
            <a:off x="457200" y="1600200"/>
            <a:ext cx="8229600" cy="4367419"/>
          </a:xfrm>
        </p:spPr>
        <p:txBody>
          <a:bodyPr>
            <a:normAutofit fontScale="92500" lnSpcReduction="20000"/>
          </a:bodyPr>
          <a:lstStyle/>
          <a:p>
            <a:r>
              <a:rPr lang="en-US" dirty="0"/>
              <a:t>Growing literature documenting low rates of help-seeking among men in many different contexts. </a:t>
            </a:r>
            <a:r>
              <a:rPr lang="en-US" sz="1800" dirty="0"/>
              <a:t>(Vogel &amp; Heath, 2016)</a:t>
            </a:r>
            <a:endParaRPr lang="en-US" dirty="0"/>
          </a:p>
          <a:p>
            <a:endParaRPr lang="en-US" dirty="0"/>
          </a:p>
          <a:p>
            <a:r>
              <a:rPr lang="en-US" dirty="0"/>
              <a:t>Psychological help-seeking among men is particularly low. </a:t>
            </a:r>
            <a:r>
              <a:rPr lang="en-US" sz="1800" dirty="0"/>
              <a:t>(</a:t>
            </a:r>
            <a:r>
              <a:rPr lang="en-US" sz="1800" dirty="0" err="1"/>
              <a:t>Sagar-Ouriaghli</a:t>
            </a:r>
            <a:r>
              <a:rPr lang="en-US" sz="1800" dirty="0"/>
              <a:t> et al., 2019)</a:t>
            </a:r>
            <a:endParaRPr lang="en-US" dirty="0"/>
          </a:p>
          <a:p>
            <a:pPr lvl="1"/>
            <a:r>
              <a:rPr lang="en-US" b="1" dirty="0">
                <a:solidFill>
                  <a:srgbClr val="00F100"/>
                </a:solidFill>
              </a:rPr>
              <a:t>And it’s not because men are more psychologically healthy.</a:t>
            </a:r>
          </a:p>
          <a:p>
            <a:pPr marL="274320" lvl="1" indent="0">
              <a:buNone/>
            </a:pPr>
            <a:endParaRPr lang="en-US" dirty="0">
              <a:solidFill>
                <a:schemeClr val="accent1">
                  <a:lumMod val="75000"/>
                </a:schemeClr>
              </a:solidFill>
            </a:endParaRPr>
          </a:p>
          <a:p>
            <a:pPr marL="274320" lvl="1" indent="0">
              <a:buNone/>
            </a:pPr>
            <a:r>
              <a:rPr lang="en-US" sz="3000" b="1" dirty="0">
                <a:solidFill>
                  <a:srgbClr val="3E6FAD"/>
                </a:solidFill>
              </a:rPr>
              <a:t>Will often delay seeking help until there is a crisis.</a:t>
            </a:r>
          </a:p>
        </p:txBody>
      </p:sp>
      <p:sp>
        <p:nvSpPr>
          <p:cNvPr id="4" name="Rectangle 3">
            <a:extLst>
              <a:ext uri="{FF2B5EF4-FFF2-40B4-BE49-F238E27FC236}">
                <a16:creationId xmlns:a16="http://schemas.microsoft.com/office/drawing/2014/main" id="{8F98FC82-32DF-B34E-B13E-65FE748CA4DD}"/>
              </a:ext>
            </a:extLst>
          </p:cNvPr>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5" name="Subtitle 2">
            <a:extLst>
              <a:ext uri="{FF2B5EF4-FFF2-40B4-BE49-F238E27FC236}">
                <a16:creationId xmlns:a16="http://schemas.microsoft.com/office/drawing/2014/main" id="{E6F1B087-6491-8F48-B2DF-F0DAF562745D}"/>
              </a:ext>
            </a:extLst>
          </p:cNvPr>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6" name="Rectangle 5">
            <a:extLst>
              <a:ext uri="{FF2B5EF4-FFF2-40B4-BE49-F238E27FC236}">
                <a16:creationId xmlns:a16="http://schemas.microsoft.com/office/drawing/2014/main" id="{48B19496-A61B-2740-9CF7-A9133A38CA7E}"/>
              </a:ext>
            </a:extLst>
          </p:cNvPr>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Screen Shot 2019-06-04 at 3.06.50 PM.png">
            <a:extLst>
              <a:ext uri="{FF2B5EF4-FFF2-40B4-BE49-F238E27FC236}">
                <a16:creationId xmlns:a16="http://schemas.microsoft.com/office/drawing/2014/main" id="{DC9DCEC5-5EE8-CE43-9848-733703EA0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cxnSp>
        <p:nvCxnSpPr>
          <p:cNvPr id="8" name="Straight Connector 7">
            <a:extLst>
              <a:ext uri="{FF2B5EF4-FFF2-40B4-BE49-F238E27FC236}">
                <a16:creationId xmlns:a16="http://schemas.microsoft.com/office/drawing/2014/main" id="{C92D16D2-59B0-8B42-8C9B-A3DD0B71D24F}"/>
              </a:ext>
            </a:extLst>
          </p:cNvPr>
          <p:cNvCxnSpPr>
            <a:cxnSpLocks/>
          </p:cNvCxnSpPr>
          <p:nvPr/>
        </p:nvCxnSpPr>
        <p:spPr>
          <a:xfrm>
            <a:off x="1307805" y="1292685"/>
            <a:ext cx="6390167"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4374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329070" y="1106948"/>
            <a:ext cx="6390167"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a:bodyPr>
          <a:lstStyle/>
          <a:p>
            <a:r>
              <a:rPr lang="en-US" sz="3600" b="1" dirty="0"/>
              <a:t>Normalize Emotion Expression</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332710"/>
            <a:ext cx="8606578" cy="4634909"/>
          </a:xfrm>
        </p:spPr>
        <p:txBody>
          <a:bodyPr>
            <a:normAutofit fontScale="70000" lnSpcReduction="20000"/>
          </a:bodyPr>
          <a:lstStyle/>
          <a:p>
            <a:r>
              <a:rPr lang="en-CA" b="1" dirty="0">
                <a:solidFill>
                  <a:srgbClr val="3E6FAD"/>
                </a:solidFill>
              </a:rPr>
              <a:t>Description</a:t>
            </a:r>
            <a:r>
              <a:rPr lang="en-CA" dirty="0">
                <a:solidFill>
                  <a:srgbClr val="3E6FAD"/>
                </a:solidFill>
              </a:rPr>
              <a:t>:</a:t>
            </a:r>
            <a:r>
              <a:rPr lang="en-CA" dirty="0"/>
              <a:t> Help clients recognize that feeling and expressing emotions are a normal and healthy aspect of human experience.</a:t>
            </a:r>
          </a:p>
          <a:p>
            <a:pPr lvl="0"/>
            <a:endParaRPr lang="en-CA" b="1" dirty="0">
              <a:solidFill>
                <a:srgbClr val="3E6FAD"/>
              </a:solidFill>
            </a:endParaRPr>
          </a:p>
          <a:p>
            <a:r>
              <a:rPr lang="en-CA" b="1" dirty="0">
                <a:solidFill>
                  <a:srgbClr val="3E6FAD"/>
                </a:solidFill>
              </a:rPr>
              <a:t>Why It’s Useful for Men</a:t>
            </a:r>
            <a:r>
              <a:rPr lang="en-CA" dirty="0">
                <a:solidFill>
                  <a:srgbClr val="3E6FAD"/>
                </a:solidFill>
              </a:rPr>
              <a:t>:</a:t>
            </a:r>
            <a:r>
              <a:rPr lang="en-CA" dirty="0"/>
              <a:t> Masculine norms teach men to suppress emotions, leading to difficulties in emotional awareness and expression. Normalizing these feelings reduces shame and builds emotional intelligence (framed as a new skill-set). </a:t>
            </a:r>
          </a:p>
          <a:p>
            <a:pPr lvl="0"/>
            <a:endParaRPr lang="en-CA" b="1" dirty="0">
              <a:solidFill>
                <a:srgbClr val="3E6FAD"/>
              </a:solidFill>
            </a:endParaRPr>
          </a:p>
          <a:p>
            <a:pPr lvl="0"/>
            <a:r>
              <a:rPr lang="en-CA" b="1" dirty="0">
                <a:solidFill>
                  <a:srgbClr val="3E6FAD"/>
                </a:solidFill>
              </a:rPr>
              <a:t>Application</a:t>
            </a:r>
            <a:r>
              <a:rPr lang="en-CA" dirty="0">
                <a:solidFill>
                  <a:srgbClr val="3E6FAD"/>
                </a:solidFill>
              </a:rPr>
              <a:t>:</a:t>
            </a:r>
            <a:endParaRPr lang="en-CA" sz="3100" dirty="0"/>
          </a:p>
          <a:p>
            <a:pPr lvl="1"/>
            <a:r>
              <a:rPr lang="en-CA" sz="3100" dirty="0"/>
              <a:t>Use psychoeducation to explain how emotions function and their role in well-being.</a:t>
            </a:r>
          </a:p>
          <a:p>
            <a:pPr lvl="1"/>
            <a:r>
              <a:rPr lang="en-CA" sz="3100" dirty="0"/>
              <a:t>Careful use of silence can give men the space to feel.</a:t>
            </a:r>
          </a:p>
          <a:p>
            <a:pPr lvl="1"/>
            <a:r>
              <a:rPr lang="en-CA" sz="3100" dirty="0"/>
              <a:t>Reinforce and validate when men share their feelings, even in small increments.</a:t>
            </a:r>
          </a:p>
        </p:txBody>
      </p:sp>
    </p:spTree>
    <p:extLst>
      <p:ext uri="{BB962C8B-B14F-4D97-AF65-F5344CB8AC3E}">
        <p14:creationId xmlns:p14="http://schemas.microsoft.com/office/powerpoint/2010/main" val="4170622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301752" y="1106948"/>
            <a:ext cx="8534400"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a:bodyPr>
          <a:lstStyle/>
          <a:p>
            <a:r>
              <a:rPr lang="en-US" sz="3600" b="1" dirty="0"/>
              <a:t>Working with emotionally constricted men</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527048"/>
            <a:ext cx="8606578" cy="4140105"/>
          </a:xfrm>
        </p:spPr>
        <p:txBody>
          <a:bodyPr>
            <a:normAutofit fontScale="92500"/>
          </a:bodyPr>
          <a:lstStyle/>
          <a:p>
            <a:pPr marL="457200" indent="-457200">
              <a:buAutoNum type="arabicPeriod"/>
            </a:pPr>
            <a:r>
              <a:rPr lang="en-US" dirty="0">
                <a:cs typeface="Calibri"/>
              </a:rPr>
              <a:t>Putting into words the chain of events that makes up the difficult situation.</a:t>
            </a:r>
          </a:p>
          <a:p>
            <a:pPr marL="457200" indent="-457200">
              <a:buAutoNum type="arabicPeriod" startAt="2"/>
            </a:pPr>
            <a:endParaRPr lang="en-US" dirty="0">
              <a:cs typeface="Calibri"/>
            </a:endParaRPr>
          </a:p>
          <a:p>
            <a:pPr marL="457200" indent="-457200">
              <a:buAutoNum type="arabicPeriod" startAt="2"/>
            </a:pPr>
            <a:r>
              <a:rPr lang="en-US" dirty="0">
                <a:cs typeface="Calibri"/>
              </a:rPr>
              <a:t>Making the client’s appraisal of the difficult situation explicit.</a:t>
            </a:r>
          </a:p>
          <a:p>
            <a:pPr marL="457200" indent="-457200">
              <a:buAutoNum type="arabicPeriod" startAt="2"/>
            </a:pPr>
            <a:endParaRPr lang="en-US" dirty="0">
              <a:cs typeface="Calibri"/>
            </a:endParaRPr>
          </a:p>
          <a:p>
            <a:pPr marL="457200" indent="-457200">
              <a:buAutoNum type="arabicPeriod" startAt="2"/>
            </a:pPr>
            <a:r>
              <a:rPr lang="en-US" dirty="0">
                <a:cs typeface="Calibri"/>
              </a:rPr>
              <a:t>Addressing affective responses and discussing the client’s way of dealing with the difficult situation.</a:t>
            </a:r>
          </a:p>
        </p:txBody>
      </p:sp>
    </p:spTree>
    <p:extLst>
      <p:ext uri="{BB962C8B-B14F-4D97-AF65-F5344CB8AC3E}">
        <p14:creationId xmlns:p14="http://schemas.microsoft.com/office/powerpoint/2010/main" val="728706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301752" y="1106948"/>
            <a:ext cx="8534400"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a:bodyPr>
          <a:lstStyle/>
          <a:p>
            <a:r>
              <a:rPr lang="en-US" sz="3600" b="1" dirty="0"/>
              <a:t>Working with emotionally constricted men</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332710"/>
            <a:ext cx="8606578" cy="4766338"/>
          </a:xfrm>
        </p:spPr>
        <p:txBody>
          <a:bodyPr>
            <a:normAutofit fontScale="77500" lnSpcReduction="20000"/>
          </a:bodyPr>
          <a:lstStyle/>
          <a:p>
            <a:pPr marL="0" indent="0">
              <a:buNone/>
            </a:pPr>
            <a:r>
              <a:rPr lang="en-US" sz="3600" b="1" dirty="0">
                <a:solidFill>
                  <a:schemeClr val="accent1"/>
                </a:solidFill>
                <a:cs typeface="Calibri"/>
              </a:rPr>
              <a:t>1.  Putting into words the chain of events that makes up the difficult situation.</a:t>
            </a:r>
          </a:p>
          <a:p>
            <a:endParaRPr lang="en-US" sz="3600" dirty="0">
              <a:cs typeface="Calibri"/>
            </a:endParaRPr>
          </a:p>
          <a:p>
            <a:r>
              <a:rPr lang="en-US" sz="3600" dirty="0">
                <a:cs typeface="Calibri"/>
              </a:rPr>
              <a:t>Ask the client about his actual life and what goes wrong – creating a conversation.</a:t>
            </a:r>
          </a:p>
          <a:p>
            <a:endParaRPr lang="en-US" sz="3600" dirty="0">
              <a:cs typeface="Calibri"/>
            </a:endParaRPr>
          </a:p>
          <a:p>
            <a:r>
              <a:rPr lang="en-US" sz="3600" dirty="0">
                <a:cs typeface="Calibri"/>
              </a:rPr>
              <a:t>Focus on concrete situations the client presents as important and difficult (trouble at home, incident with colleague).</a:t>
            </a:r>
          </a:p>
          <a:p>
            <a:endParaRPr lang="en-US" sz="3600" dirty="0">
              <a:cs typeface="Calibri"/>
            </a:endParaRPr>
          </a:p>
          <a:p>
            <a:r>
              <a:rPr lang="en-US" sz="3600" dirty="0">
                <a:cs typeface="Calibri"/>
              </a:rPr>
              <a:t>Create an elementary narrative about the client’s difficulty.</a:t>
            </a:r>
          </a:p>
        </p:txBody>
      </p:sp>
    </p:spTree>
    <p:extLst>
      <p:ext uri="{BB962C8B-B14F-4D97-AF65-F5344CB8AC3E}">
        <p14:creationId xmlns:p14="http://schemas.microsoft.com/office/powerpoint/2010/main" val="4094040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301752" y="1106948"/>
            <a:ext cx="8534400"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a:bodyPr>
          <a:lstStyle/>
          <a:p>
            <a:r>
              <a:rPr lang="en-US" sz="3600" b="1" dirty="0"/>
              <a:t>Working with emotionally constricted men</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332710"/>
            <a:ext cx="8606578" cy="4766338"/>
          </a:xfrm>
        </p:spPr>
        <p:txBody>
          <a:bodyPr>
            <a:normAutofit fontScale="77500" lnSpcReduction="20000"/>
          </a:bodyPr>
          <a:lstStyle/>
          <a:p>
            <a:pPr marL="0" indent="0">
              <a:buNone/>
            </a:pPr>
            <a:r>
              <a:rPr lang="en-US" sz="3600" b="1" dirty="0">
                <a:solidFill>
                  <a:schemeClr val="accent1"/>
                </a:solidFill>
                <a:cs typeface="Calibri"/>
              </a:rPr>
              <a:t>2.  Make the client’s appraisal of the difficult situation explicit.</a:t>
            </a:r>
          </a:p>
          <a:p>
            <a:endParaRPr lang="en-US" sz="3600" dirty="0">
              <a:cs typeface="Calibri"/>
            </a:endParaRPr>
          </a:p>
          <a:p>
            <a:r>
              <a:rPr lang="en-US" sz="3600" dirty="0">
                <a:cs typeface="Calibri"/>
              </a:rPr>
              <a:t>Start helping the client articulate what is painful or touching about the event.</a:t>
            </a:r>
          </a:p>
          <a:p>
            <a:endParaRPr lang="en-US" sz="3600" dirty="0">
              <a:cs typeface="Calibri"/>
            </a:endParaRPr>
          </a:p>
          <a:p>
            <a:r>
              <a:rPr lang="en-US" sz="3600" dirty="0">
                <a:cs typeface="Calibri"/>
              </a:rPr>
              <a:t>Aim is to provoke normative reflection about the difficult situation (what is wrong about the situation, and why).</a:t>
            </a:r>
          </a:p>
          <a:p>
            <a:endParaRPr lang="en-US" sz="3600" dirty="0">
              <a:cs typeface="Calibri"/>
            </a:endParaRPr>
          </a:p>
          <a:p>
            <a:r>
              <a:rPr lang="en-US" sz="3600" dirty="0">
                <a:cs typeface="Calibri"/>
              </a:rPr>
              <a:t>Attention shifts from the factual chain of events to the client’s subjective evaluations and reactions.</a:t>
            </a:r>
          </a:p>
        </p:txBody>
      </p:sp>
    </p:spTree>
    <p:extLst>
      <p:ext uri="{BB962C8B-B14F-4D97-AF65-F5344CB8AC3E}">
        <p14:creationId xmlns:p14="http://schemas.microsoft.com/office/powerpoint/2010/main" val="3654014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301752" y="1106948"/>
            <a:ext cx="8534400"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a:bodyPr>
          <a:lstStyle/>
          <a:p>
            <a:r>
              <a:rPr lang="en-US" sz="3600" b="1" dirty="0"/>
              <a:t>Working with emotionally constricted men</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332710"/>
            <a:ext cx="8606578" cy="4634909"/>
          </a:xfrm>
        </p:spPr>
        <p:txBody>
          <a:bodyPr>
            <a:normAutofit lnSpcReduction="10000"/>
          </a:bodyPr>
          <a:lstStyle/>
          <a:p>
            <a:pPr marL="0" indent="0">
              <a:buNone/>
            </a:pPr>
            <a:r>
              <a:rPr lang="en-US" sz="2800" b="1" dirty="0">
                <a:solidFill>
                  <a:schemeClr val="accent1"/>
                </a:solidFill>
                <a:cs typeface="Calibri"/>
              </a:rPr>
              <a:t>3.  Address affective responses and discuss the client’s way of dealing with the difficult situation.</a:t>
            </a:r>
          </a:p>
          <a:p>
            <a:endParaRPr lang="en-US" sz="2400" dirty="0">
              <a:cs typeface="Calibri"/>
            </a:endParaRPr>
          </a:p>
          <a:p>
            <a:r>
              <a:rPr lang="en-US" sz="2400" dirty="0">
                <a:cs typeface="Calibri"/>
              </a:rPr>
              <a:t>Experiences of distress are addressed, with the aim of developing a narrative about them, and engendering reflection on how experiences of distress fit within the chain of events.</a:t>
            </a:r>
          </a:p>
          <a:p>
            <a:endParaRPr lang="en-US" sz="2400" dirty="0">
              <a:cs typeface="Calibri"/>
            </a:endParaRPr>
          </a:p>
          <a:p>
            <a:r>
              <a:rPr lang="en-US" sz="2400" dirty="0">
                <a:cs typeface="Calibri"/>
              </a:rPr>
              <a:t>Therapist names and discusses these reactions as meaningful responses to the difficult situation.</a:t>
            </a:r>
          </a:p>
          <a:p>
            <a:endParaRPr lang="en-US" sz="2400" dirty="0">
              <a:cs typeface="Calibri"/>
            </a:endParaRPr>
          </a:p>
          <a:p>
            <a:r>
              <a:rPr lang="en-US" sz="2400" dirty="0">
                <a:cs typeface="Calibri"/>
              </a:rPr>
              <a:t>Accounts of specific situations become integrated into a broader autobiographical account of events in life (building a life story).</a:t>
            </a:r>
          </a:p>
        </p:txBody>
      </p:sp>
    </p:spTree>
    <p:extLst>
      <p:ext uri="{BB962C8B-B14F-4D97-AF65-F5344CB8AC3E}">
        <p14:creationId xmlns:p14="http://schemas.microsoft.com/office/powerpoint/2010/main" val="2765035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331913" y="4345484"/>
            <a:ext cx="6334161"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5" name="Text Placeholder 1">
            <a:extLst>
              <a:ext uri="{FF2B5EF4-FFF2-40B4-BE49-F238E27FC236}">
                <a16:creationId xmlns:a16="http://schemas.microsoft.com/office/drawing/2014/main" id="{E58D0087-863F-AA42-86CC-BC345AC87F2F}"/>
              </a:ext>
            </a:extLst>
          </p:cNvPr>
          <p:cNvSpPr txBox="1">
            <a:spLocks/>
          </p:cNvSpPr>
          <p:nvPr/>
        </p:nvSpPr>
        <p:spPr>
          <a:xfrm>
            <a:off x="1331913" y="1891511"/>
            <a:ext cx="6480174" cy="2054329"/>
          </a:xfrm>
          <a:prstGeom prst="rect">
            <a:avLst/>
          </a:prstGeom>
        </p:spPr>
        <p:txBody>
          <a:bodyPr vert="horz" anchor="t">
            <a:normAutofit lnSpcReduction="10000"/>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548640" indent="-274320" algn="l" rtl="0" eaLnBrk="1" latinLnBrk="0" hangingPunct="1">
              <a:spcBef>
                <a:spcPct val="20000"/>
              </a:spcBef>
              <a:buClr>
                <a:schemeClr val="accent2"/>
              </a:buClr>
              <a:buSzPct val="70000"/>
              <a:buFont typeface="Wingdings"/>
              <a:buNone/>
              <a:defRPr kumimoji="0" sz="1800" kern="1200">
                <a:solidFill>
                  <a:schemeClr val="tx1">
                    <a:tint val="75000"/>
                  </a:schemeClr>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ct val="20000"/>
              </a:spcBef>
              <a:buClr>
                <a:schemeClr val="accent4"/>
              </a:buClr>
              <a:buSzPct val="70000"/>
              <a:buFont typeface="Wingdings"/>
              <a:buNone/>
              <a:defRPr kumimoji="0" sz="1400" kern="1200">
                <a:solidFill>
                  <a:schemeClr val="tx1">
                    <a:tint val="75000"/>
                  </a:schemeClr>
                </a:solidFill>
                <a:latin typeface="+mn-lt"/>
                <a:ea typeface="+mn-ea"/>
                <a:cs typeface="+mn-cs"/>
              </a:defRPr>
            </a:lvl4pPr>
            <a:lvl5pPr marL="1371600" indent="-228600" algn="l" rtl="0" eaLnBrk="1" latinLnBrk="0" hangingPunct="1">
              <a:spcBef>
                <a:spcPct val="20000"/>
              </a:spcBef>
              <a:buClr>
                <a:schemeClr val="accent5"/>
              </a:buClr>
              <a:buFontTx/>
              <a:buNone/>
              <a:defRPr kumimoji="0" sz="1400" kern="1200">
                <a:solidFill>
                  <a:schemeClr val="tx1">
                    <a:tint val="7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3200" b="1" i="0" u="none" strike="noStrike" kern="1200" cap="all" spc="250" normalizeH="0" baseline="0" noProof="0" dirty="0">
                <a:ln>
                  <a:noFill/>
                </a:ln>
                <a:solidFill>
                  <a:prstClr val="black"/>
                </a:solidFill>
                <a:effectLst/>
                <a:uLnTx/>
                <a:uFillTx/>
                <a:latin typeface="Georgia"/>
                <a:ea typeface="+mn-ea"/>
                <a:cs typeface="+mn-cs"/>
              </a:rPr>
              <a:t>USEFUL STRATEGIES FOR WORKING </a:t>
            </a:r>
          </a:p>
          <a:p>
            <a:pPr marL="0" marR="0" lvl="0" indent="0" algn="ctr" defTabSz="914400" rtl="0" eaLnBrk="1" fontAlgn="auto" latinLnBrk="0" hangingPunct="1">
              <a:lnSpc>
                <a:spcPct val="100000"/>
              </a:lnSpc>
              <a:spcBef>
                <a:spcPct val="20000"/>
              </a:spcBef>
              <a:spcAft>
                <a:spcPts val="0"/>
              </a:spcAft>
              <a:buClr>
                <a:srgbClr val="D16349"/>
              </a:buClr>
              <a:buSzPct val="85000"/>
              <a:buFont typeface="Wingdings 2"/>
              <a:buNone/>
              <a:tabLst/>
              <a:defRPr/>
            </a:pPr>
            <a:r>
              <a:rPr kumimoji="0" lang="en-US" sz="3200" b="1" i="0" u="none" strike="noStrike" kern="1200" cap="all" spc="250" normalizeH="0" baseline="0" noProof="0" dirty="0">
                <a:ln>
                  <a:noFill/>
                </a:ln>
                <a:solidFill>
                  <a:prstClr val="black"/>
                </a:solidFill>
                <a:effectLst/>
                <a:uLnTx/>
                <a:uFillTx/>
                <a:latin typeface="Georgia"/>
                <a:ea typeface="+mn-ea"/>
                <a:cs typeface="+mn-cs"/>
              </a:rPr>
              <a:t>WITH MEN IN PSYCHOTHERAPY</a:t>
            </a:r>
          </a:p>
        </p:txBody>
      </p:sp>
    </p:spTree>
    <p:extLst>
      <p:ext uri="{BB962C8B-B14F-4D97-AF65-F5344CB8AC3E}">
        <p14:creationId xmlns:p14="http://schemas.microsoft.com/office/powerpoint/2010/main" val="2260328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531088" y="1106948"/>
            <a:ext cx="5996763"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a:bodyPr>
          <a:lstStyle/>
          <a:p>
            <a:r>
              <a:rPr lang="en-US" sz="3600" b="1" dirty="0"/>
              <a:t>Being flexible and responsive</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332710"/>
            <a:ext cx="8606578" cy="4634909"/>
          </a:xfrm>
        </p:spPr>
        <p:txBody>
          <a:bodyPr>
            <a:normAutofit lnSpcReduction="10000"/>
          </a:bodyPr>
          <a:lstStyle/>
          <a:p>
            <a:r>
              <a:rPr lang="en-US" sz="2400" dirty="0">
                <a:cs typeface="Calibri"/>
              </a:rPr>
              <a:t>Having a consistent theoretical framework to approach psychotherapeutic work with a male client is important.</a:t>
            </a:r>
          </a:p>
          <a:p>
            <a:endParaRPr lang="en-US" sz="2400" dirty="0">
              <a:cs typeface="Calibri"/>
            </a:endParaRPr>
          </a:p>
          <a:p>
            <a:r>
              <a:rPr lang="en-US" sz="2400" dirty="0">
                <a:cs typeface="Calibri"/>
              </a:rPr>
              <a:t>But this does not mean that one must rigidly adhere to techniques of one model.</a:t>
            </a:r>
          </a:p>
          <a:p>
            <a:endParaRPr lang="en-US" sz="2400" dirty="0">
              <a:cs typeface="Calibri"/>
            </a:endParaRPr>
          </a:p>
          <a:p>
            <a:r>
              <a:rPr lang="en-US" sz="2400" b="1" dirty="0">
                <a:solidFill>
                  <a:srgbClr val="3E6FAD"/>
                </a:solidFill>
                <a:cs typeface="Calibri"/>
              </a:rPr>
              <a:t>In order to be optimally responsive to the needs of your client, you need to flexibly adapt and be able to integrate different therapeutic strategies that best serve the client’s needs.</a:t>
            </a:r>
          </a:p>
          <a:p>
            <a:endParaRPr lang="en-US" sz="2400" dirty="0">
              <a:cs typeface="Calibri"/>
            </a:endParaRPr>
          </a:p>
          <a:p>
            <a:r>
              <a:rPr lang="en-US" sz="2400" dirty="0">
                <a:cs typeface="Calibri"/>
              </a:rPr>
              <a:t>Selection and utilization of different strategies are guided by the objectives of therapy and informed by the treatment framework.</a:t>
            </a:r>
          </a:p>
        </p:txBody>
      </p:sp>
    </p:spTree>
    <p:extLst>
      <p:ext uri="{BB962C8B-B14F-4D97-AF65-F5344CB8AC3E}">
        <p14:creationId xmlns:p14="http://schemas.microsoft.com/office/powerpoint/2010/main" val="835475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861237" y="1106948"/>
            <a:ext cx="7389628"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a:bodyPr>
          <a:lstStyle/>
          <a:p>
            <a:r>
              <a:rPr lang="en-US" sz="3600" b="1" dirty="0"/>
              <a:t>Emphasizing Personal Responsibility</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332710"/>
            <a:ext cx="8606578" cy="4634909"/>
          </a:xfrm>
        </p:spPr>
        <p:txBody>
          <a:bodyPr>
            <a:normAutofit fontScale="70000" lnSpcReduction="20000"/>
          </a:bodyPr>
          <a:lstStyle/>
          <a:p>
            <a:pPr lvl="0"/>
            <a:r>
              <a:rPr lang="en-CA" b="1" dirty="0">
                <a:solidFill>
                  <a:srgbClr val="3E6FAD"/>
                </a:solidFill>
              </a:rPr>
              <a:t>Description</a:t>
            </a:r>
            <a:r>
              <a:rPr lang="en-CA" dirty="0">
                <a:solidFill>
                  <a:srgbClr val="3E6FAD"/>
                </a:solidFill>
              </a:rPr>
              <a:t>:</a:t>
            </a:r>
            <a:r>
              <a:rPr lang="en-CA" dirty="0"/>
              <a:t> Encourages clients to recognize their role in shaping their experiences and responses.</a:t>
            </a:r>
          </a:p>
          <a:p>
            <a:pPr lvl="0"/>
            <a:endParaRPr lang="en-CA" b="1" dirty="0">
              <a:solidFill>
                <a:srgbClr val="3E6FAD"/>
              </a:solidFill>
            </a:endParaRPr>
          </a:p>
          <a:p>
            <a:pPr lvl="0"/>
            <a:r>
              <a:rPr lang="en-CA" b="1" dirty="0">
                <a:solidFill>
                  <a:srgbClr val="3E6FAD"/>
                </a:solidFill>
              </a:rPr>
              <a:t>Why It’s Useful for Men</a:t>
            </a:r>
            <a:r>
              <a:rPr lang="en-CA" dirty="0">
                <a:solidFill>
                  <a:srgbClr val="3E6FAD"/>
                </a:solidFill>
              </a:rPr>
              <a:t>:</a:t>
            </a:r>
            <a:r>
              <a:rPr lang="en-CA" dirty="0"/>
              <a:t> This aligns with the cultural value many men place on agency and self-reliance, empowering them to take active steps toward growth.</a:t>
            </a:r>
          </a:p>
          <a:p>
            <a:pPr lvl="0"/>
            <a:endParaRPr lang="en-CA" b="1" dirty="0">
              <a:solidFill>
                <a:srgbClr val="3E6FAD"/>
              </a:solidFill>
            </a:endParaRPr>
          </a:p>
          <a:p>
            <a:pPr lvl="0"/>
            <a:r>
              <a:rPr lang="en-CA" b="1" dirty="0">
                <a:solidFill>
                  <a:srgbClr val="3E6FAD"/>
                </a:solidFill>
              </a:rPr>
              <a:t>Application</a:t>
            </a:r>
            <a:r>
              <a:rPr lang="en-CA" dirty="0">
                <a:solidFill>
                  <a:srgbClr val="3E6FAD"/>
                </a:solidFill>
              </a:rPr>
              <a:t>:</a:t>
            </a:r>
          </a:p>
          <a:p>
            <a:pPr lvl="1"/>
            <a:r>
              <a:rPr lang="en-CA" sz="3100" dirty="0"/>
              <a:t>Use language shifts, such as replacing “I can’t” with “I choose not to” to foster accountability.</a:t>
            </a:r>
          </a:p>
          <a:p>
            <a:pPr lvl="1"/>
            <a:r>
              <a:rPr lang="en-CA" sz="3100" dirty="0"/>
              <a:t>Discuss how current behaviours or beliefs may perpetuate a sense of loss of control or helplessness.</a:t>
            </a:r>
          </a:p>
          <a:p>
            <a:pPr lvl="1"/>
            <a:r>
              <a:rPr lang="en-CA" sz="3100" dirty="0"/>
              <a:t>Frame personal responsibility as a strength, not a burden, to foster motivation for change.</a:t>
            </a:r>
          </a:p>
        </p:txBody>
      </p:sp>
    </p:spTree>
    <p:extLst>
      <p:ext uri="{BB962C8B-B14F-4D97-AF65-F5344CB8AC3E}">
        <p14:creationId xmlns:p14="http://schemas.microsoft.com/office/powerpoint/2010/main" val="3418649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531088" y="1106948"/>
            <a:ext cx="6018028"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a:bodyPr>
          <a:lstStyle/>
          <a:p>
            <a:r>
              <a:rPr lang="en-US" sz="3600" b="1" dirty="0"/>
              <a:t>Building Awareness of Choice</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332710"/>
            <a:ext cx="8606578" cy="4634909"/>
          </a:xfrm>
        </p:spPr>
        <p:txBody>
          <a:bodyPr>
            <a:normAutofit fontScale="85000" lnSpcReduction="20000"/>
          </a:bodyPr>
          <a:lstStyle/>
          <a:p>
            <a:pPr lvl="0"/>
            <a:r>
              <a:rPr lang="en-CA" b="1" dirty="0">
                <a:solidFill>
                  <a:srgbClr val="3E6FAD"/>
                </a:solidFill>
              </a:rPr>
              <a:t>Description</a:t>
            </a:r>
            <a:r>
              <a:rPr lang="en-CA" dirty="0">
                <a:solidFill>
                  <a:srgbClr val="3E6FAD"/>
                </a:solidFill>
              </a:rPr>
              <a:t>:</a:t>
            </a:r>
            <a:r>
              <a:rPr lang="en-CA" dirty="0"/>
              <a:t> Emphasizes the power of choice and the ability to change patterns of thought or behaviour.</a:t>
            </a:r>
          </a:p>
          <a:p>
            <a:pPr lvl="0"/>
            <a:endParaRPr lang="en-CA" b="1" dirty="0">
              <a:solidFill>
                <a:srgbClr val="3E6FAD"/>
              </a:solidFill>
            </a:endParaRPr>
          </a:p>
          <a:p>
            <a:pPr lvl="0"/>
            <a:r>
              <a:rPr lang="en-CA" b="1" dirty="0">
                <a:solidFill>
                  <a:srgbClr val="3E6FAD"/>
                </a:solidFill>
              </a:rPr>
              <a:t>Why It’s Useful for Men</a:t>
            </a:r>
            <a:r>
              <a:rPr lang="en-CA" dirty="0">
                <a:solidFill>
                  <a:srgbClr val="3E6FAD"/>
                </a:solidFill>
              </a:rPr>
              <a:t>:</a:t>
            </a:r>
            <a:r>
              <a:rPr lang="en-CA" dirty="0"/>
              <a:t> This empowers men to feel in control of their growth while challenging the helplessness they may experience.</a:t>
            </a:r>
          </a:p>
          <a:p>
            <a:pPr lvl="0"/>
            <a:endParaRPr lang="en-CA" b="1" dirty="0">
              <a:solidFill>
                <a:srgbClr val="3E6FAD"/>
              </a:solidFill>
            </a:endParaRPr>
          </a:p>
          <a:p>
            <a:pPr lvl="0"/>
            <a:r>
              <a:rPr lang="en-CA" b="1" dirty="0">
                <a:solidFill>
                  <a:srgbClr val="3E6FAD"/>
                </a:solidFill>
              </a:rPr>
              <a:t>Application</a:t>
            </a:r>
            <a:r>
              <a:rPr lang="en-CA" dirty="0">
                <a:solidFill>
                  <a:srgbClr val="3E6FAD"/>
                </a:solidFill>
              </a:rPr>
              <a:t>:</a:t>
            </a:r>
          </a:p>
          <a:p>
            <a:pPr lvl="1"/>
            <a:r>
              <a:rPr lang="en-CA" dirty="0"/>
              <a:t>Highlight areas where the client feels stuck and explore choices they can make to move forward.</a:t>
            </a:r>
          </a:p>
          <a:p>
            <a:pPr lvl="1"/>
            <a:r>
              <a:rPr lang="en-CA" dirty="0"/>
              <a:t>Frame choice as an opportunity for empowerment rather than a sign of weakness.</a:t>
            </a:r>
          </a:p>
        </p:txBody>
      </p:sp>
    </p:spTree>
    <p:extLst>
      <p:ext uri="{BB962C8B-B14F-4D97-AF65-F5344CB8AC3E}">
        <p14:creationId xmlns:p14="http://schemas.microsoft.com/office/powerpoint/2010/main" val="2231255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2381693" y="1106948"/>
            <a:ext cx="4284921"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a:bodyPr>
          <a:lstStyle/>
          <a:p>
            <a:r>
              <a:rPr lang="en-US" sz="3600" b="1" dirty="0"/>
              <a:t>Here-and-Now Focus</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332710"/>
            <a:ext cx="8606578" cy="4634909"/>
          </a:xfrm>
        </p:spPr>
        <p:txBody>
          <a:bodyPr>
            <a:normAutofit fontScale="77500" lnSpcReduction="20000"/>
          </a:bodyPr>
          <a:lstStyle/>
          <a:p>
            <a:pPr lvl="0"/>
            <a:r>
              <a:rPr lang="en-CA" b="1" dirty="0">
                <a:solidFill>
                  <a:srgbClr val="3E6FAD"/>
                </a:solidFill>
              </a:rPr>
              <a:t>Description</a:t>
            </a:r>
            <a:r>
              <a:rPr lang="en-CA" dirty="0">
                <a:solidFill>
                  <a:srgbClr val="3E6FAD"/>
                </a:solidFill>
              </a:rPr>
              <a:t>:</a:t>
            </a:r>
            <a:r>
              <a:rPr lang="en-CA" dirty="0"/>
              <a:t> Emphasizes present-moment awareness, helping clients focus on their immediate thoughts, feelings, and bodily sensations.</a:t>
            </a:r>
          </a:p>
          <a:p>
            <a:pPr lvl="0"/>
            <a:endParaRPr lang="en-CA" b="1" dirty="0">
              <a:solidFill>
                <a:srgbClr val="3E6FAD"/>
              </a:solidFill>
            </a:endParaRPr>
          </a:p>
          <a:p>
            <a:pPr lvl="0"/>
            <a:r>
              <a:rPr lang="en-CA" b="1" dirty="0">
                <a:solidFill>
                  <a:srgbClr val="3E6FAD"/>
                </a:solidFill>
              </a:rPr>
              <a:t>Why It’s Useful for Men</a:t>
            </a:r>
            <a:r>
              <a:rPr lang="en-CA" dirty="0">
                <a:solidFill>
                  <a:srgbClr val="3E6FAD"/>
                </a:solidFill>
              </a:rPr>
              <a:t>:</a:t>
            </a:r>
            <a:r>
              <a:rPr lang="en-CA" dirty="0"/>
              <a:t> Many men have been conditioned to avoid discussing emotions or past traumas. Focusing on the present allows them to explore feelings as they arise, reducing defensiveness.</a:t>
            </a:r>
          </a:p>
          <a:p>
            <a:pPr lvl="0"/>
            <a:endParaRPr lang="en-CA" b="1" dirty="0">
              <a:solidFill>
                <a:srgbClr val="3E6FAD"/>
              </a:solidFill>
            </a:endParaRPr>
          </a:p>
          <a:p>
            <a:pPr lvl="0"/>
            <a:r>
              <a:rPr lang="en-CA" b="1" dirty="0">
                <a:solidFill>
                  <a:srgbClr val="3E6FAD"/>
                </a:solidFill>
              </a:rPr>
              <a:t>Application</a:t>
            </a:r>
            <a:r>
              <a:rPr lang="en-CA" dirty="0">
                <a:solidFill>
                  <a:srgbClr val="3E6FAD"/>
                </a:solidFill>
              </a:rPr>
              <a:t>:</a:t>
            </a:r>
          </a:p>
          <a:p>
            <a:pPr lvl="1"/>
            <a:r>
              <a:rPr lang="en-CA" dirty="0"/>
              <a:t>Encourage the client to notice and verbalize what they are experiencing in the moment (e.g., “What are you feeling in your body right now?”) to help them tune into their physical and emotional states.</a:t>
            </a:r>
          </a:p>
        </p:txBody>
      </p:sp>
    </p:spTree>
    <p:extLst>
      <p:ext uri="{BB962C8B-B14F-4D97-AF65-F5344CB8AC3E}">
        <p14:creationId xmlns:p14="http://schemas.microsoft.com/office/powerpoint/2010/main" val="1494798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Masculinity &amp; Help Seeking</a:t>
            </a:r>
          </a:p>
        </p:txBody>
      </p:sp>
      <p:sp>
        <p:nvSpPr>
          <p:cNvPr id="3" name="Content Placeholder 2"/>
          <p:cNvSpPr>
            <a:spLocks noGrp="1"/>
          </p:cNvSpPr>
          <p:nvPr>
            <p:ph sz="half" idx="1"/>
          </p:nvPr>
        </p:nvSpPr>
        <p:spPr/>
        <p:txBody>
          <a:bodyPr>
            <a:normAutofit fontScale="92500" lnSpcReduction="10000"/>
          </a:bodyPr>
          <a:lstStyle/>
          <a:p>
            <a:pPr marL="0" indent="0">
              <a:buNone/>
            </a:pPr>
            <a:endParaRPr lang="en-US" dirty="0"/>
          </a:p>
          <a:p>
            <a:r>
              <a:rPr lang="en-US" dirty="0"/>
              <a:t>Masculine </a:t>
            </a:r>
            <a:r>
              <a:rPr lang="en-US" dirty="0" err="1"/>
              <a:t>socialisation</a:t>
            </a:r>
            <a:endParaRPr lang="en-US" dirty="0"/>
          </a:p>
          <a:p>
            <a:pPr marL="0" indent="0">
              <a:buNone/>
            </a:pPr>
            <a:endParaRPr lang="en-US" dirty="0"/>
          </a:p>
          <a:p>
            <a:pPr lvl="1"/>
            <a:r>
              <a:rPr lang="en-US" dirty="0">
                <a:solidFill>
                  <a:schemeClr val="tx1">
                    <a:lumMod val="75000"/>
                    <a:lumOff val="25000"/>
                  </a:schemeClr>
                </a:solidFill>
              </a:rPr>
              <a:t>Society’s “teachings” about how to be a man. </a:t>
            </a:r>
          </a:p>
          <a:p>
            <a:endParaRPr lang="en-US" dirty="0"/>
          </a:p>
          <a:p>
            <a:pPr lvl="1"/>
            <a:r>
              <a:rPr lang="en-US" dirty="0">
                <a:solidFill>
                  <a:schemeClr val="tx1">
                    <a:lumMod val="75000"/>
                    <a:lumOff val="25000"/>
                  </a:schemeClr>
                </a:solidFill>
              </a:rPr>
              <a:t>“Norms” around what men do and don’t.</a:t>
            </a:r>
          </a:p>
        </p:txBody>
      </p:sp>
      <p:sp>
        <p:nvSpPr>
          <p:cNvPr id="4" name="Content Placeholder 3"/>
          <p:cNvSpPr>
            <a:spLocks noGrp="1"/>
          </p:cNvSpPr>
          <p:nvPr>
            <p:ph sz="half" idx="2"/>
          </p:nvPr>
        </p:nvSpPr>
        <p:spPr/>
        <p:txBody>
          <a:bodyPr>
            <a:normAutofit fontScale="92500" lnSpcReduction="10000"/>
          </a:bodyPr>
          <a:lstStyle/>
          <a:p>
            <a:r>
              <a:rPr lang="en-US" dirty="0">
                <a:solidFill>
                  <a:srgbClr val="00B050"/>
                </a:solidFill>
              </a:rPr>
              <a:t>Do’s</a:t>
            </a:r>
          </a:p>
          <a:p>
            <a:pPr lvl="1"/>
            <a:r>
              <a:rPr lang="en-US" dirty="0">
                <a:solidFill>
                  <a:schemeClr val="tx1">
                    <a:lumMod val="75000"/>
                    <a:lumOff val="25000"/>
                  </a:schemeClr>
                </a:solidFill>
              </a:rPr>
              <a:t>Independent</a:t>
            </a:r>
          </a:p>
          <a:p>
            <a:pPr lvl="1"/>
            <a:r>
              <a:rPr lang="en-US" dirty="0">
                <a:solidFill>
                  <a:schemeClr val="tx1">
                    <a:lumMod val="75000"/>
                    <a:lumOff val="25000"/>
                  </a:schemeClr>
                </a:solidFill>
              </a:rPr>
              <a:t>Self-reliant</a:t>
            </a:r>
          </a:p>
          <a:p>
            <a:pPr lvl="1"/>
            <a:r>
              <a:rPr lang="en-US" dirty="0">
                <a:solidFill>
                  <a:schemeClr val="tx1">
                    <a:lumMod val="75000"/>
                    <a:lumOff val="25000"/>
                  </a:schemeClr>
                </a:solidFill>
              </a:rPr>
              <a:t>Tough</a:t>
            </a:r>
          </a:p>
          <a:p>
            <a:pPr lvl="1"/>
            <a:r>
              <a:rPr lang="en-US" dirty="0">
                <a:solidFill>
                  <a:schemeClr val="tx1">
                    <a:lumMod val="75000"/>
                    <a:lumOff val="25000"/>
                  </a:schemeClr>
                </a:solidFill>
              </a:rPr>
              <a:t>In control of emotions</a:t>
            </a:r>
          </a:p>
          <a:p>
            <a:endParaRPr lang="en-US" dirty="0"/>
          </a:p>
          <a:p>
            <a:r>
              <a:rPr lang="en-US" dirty="0">
                <a:solidFill>
                  <a:srgbClr val="FF0000"/>
                </a:solidFill>
              </a:rPr>
              <a:t>Don’ts</a:t>
            </a:r>
          </a:p>
          <a:p>
            <a:pPr lvl="1"/>
            <a:r>
              <a:rPr lang="en-US" dirty="0">
                <a:solidFill>
                  <a:schemeClr val="tx1">
                    <a:lumMod val="75000"/>
                    <a:lumOff val="25000"/>
                  </a:schemeClr>
                </a:solidFill>
              </a:rPr>
              <a:t>Show emotions</a:t>
            </a:r>
          </a:p>
          <a:p>
            <a:pPr lvl="1"/>
            <a:r>
              <a:rPr lang="en-US" dirty="0">
                <a:solidFill>
                  <a:schemeClr val="tx1">
                    <a:lumMod val="75000"/>
                    <a:lumOff val="25000"/>
                  </a:schemeClr>
                </a:solidFill>
              </a:rPr>
              <a:t>Expose vulnerabilities</a:t>
            </a:r>
          </a:p>
          <a:p>
            <a:pPr lvl="1"/>
            <a:r>
              <a:rPr lang="en-US" dirty="0">
                <a:solidFill>
                  <a:schemeClr val="tx1">
                    <a:lumMod val="75000"/>
                    <a:lumOff val="25000"/>
                  </a:schemeClr>
                </a:solidFill>
              </a:rPr>
              <a:t>Rely on others</a:t>
            </a:r>
          </a:p>
          <a:p>
            <a:pPr lvl="1"/>
            <a:r>
              <a:rPr lang="en-US" dirty="0">
                <a:solidFill>
                  <a:schemeClr val="tx1">
                    <a:lumMod val="75000"/>
                    <a:lumOff val="25000"/>
                  </a:schemeClr>
                </a:solidFill>
              </a:rPr>
              <a:t>Ask for help</a:t>
            </a:r>
          </a:p>
          <a:p>
            <a:endParaRPr lang="en-US" dirty="0"/>
          </a:p>
        </p:txBody>
      </p:sp>
      <p:sp>
        <p:nvSpPr>
          <p:cNvPr id="5" name="Rectangle 4">
            <a:extLst>
              <a:ext uri="{FF2B5EF4-FFF2-40B4-BE49-F238E27FC236}">
                <a16:creationId xmlns:a16="http://schemas.microsoft.com/office/drawing/2014/main" id="{F37E62AA-4C0F-0E48-97BD-FE2795E64D68}"/>
              </a:ext>
            </a:extLst>
          </p:cNvPr>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6" name="Subtitle 2">
            <a:extLst>
              <a:ext uri="{FF2B5EF4-FFF2-40B4-BE49-F238E27FC236}">
                <a16:creationId xmlns:a16="http://schemas.microsoft.com/office/drawing/2014/main" id="{35759BBB-B3B2-B148-808D-DC850BEA2029}"/>
              </a:ext>
            </a:extLst>
          </p:cNvPr>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7" name="Rectangle 6">
            <a:extLst>
              <a:ext uri="{FF2B5EF4-FFF2-40B4-BE49-F238E27FC236}">
                <a16:creationId xmlns:a16="http://schemas.microsoft.com/office/drawing/2014/main" id="{E36D886C-D6A5-024E-9752-C087EC902317}"/>
              </a:ext>
            </a:extLst>
          </p:cNvPr>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descr="Screen Shot 2019-06-04 at 3.06.50 PM.png">
            <a:extLst>
              <a:ext uri="{FF2B5EF4-FFF2-40B4-BE49-F238E27FC236}">
                <a16:creationId xmlns:a16="http://schemas.microsoft.com/office/drawing/2014/main" id="{88E862E9-179A-0C40-8049-6BC1FF6D1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cxnSp>
        <p:nvCxnSpPr>
          <p:cNvPr id="9" name="Straight Connector 8">
            <a:extLst>
              <a:ext uri="{FF2B5EF4-FFF2-40B4-BE49-F238E27FC236}">
                <a16:creationId xmlns:a16="http://schemas.microsoft.com/office/drawing/2014/main" id="{4F295047-8179-A146-B622-71ADFE0ED4BF}"/>
              </a:ext>
            </a:extLst>
          </p:cNvPr>
          <p:cNvCxnSpPr>
            <a:cxnSpLocks/>
          </p:cNvCxnSpPr>
          <p:nvPr/>
        </p:nvCxnSpPr>
        <p:spPr>
          <a:xfrm>
            <a:off x="850605" y="1278398"/>
            <a:ext cx="7410893"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2333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690577" y="1106948"/>
            <a:ext cx="5741581"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a:bodyPr>
          <a:lstStyle/>
          <a:p>
            <a:r>
              <a:rPr lang="en-US" sz="3600" b="1" dirty="0"/>
              <a:t>Body Awareness Techniques</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332710"/>
            <a:ext cx="8606578" cy="4634909"/>
          </a:xfrm>
        </p:spPr>
        <p:txBody>
          <a:bodyPr>
            <a:normAutofit fontScale="70000" lnSpcReduction="20000"/>
          </a:bodyPr>
          <a:lstStyle/>
          <a:p>
            <a:pPr lvl="0"/>
            <a:r>
              <a:rPr lang="en-CA" b="1" dirty="0">
                <a:solidFill>
                  <a:srgbClr val="3E6FAD"/>
                </a:solidFill>
              </a:rPr>
              <a:t>Description</a:t>
            </a:r>
            <a:r>
              <a:rPr lang="en-CA" dirty="0">
                <a:solidFill>
                  <a:srgbClr val="3E6FAD"/>
                </a:solidFill>
              </a:rPr>
              <a:t>:</a:t>
            </a:r>
            <a:r>
              <a:rPr lang="en-CA" dirty="0"/>
              <a:t> Intended to uncover emotions stored in the body or manifested through physical tension.</a:t>
            </a:r>
          </a:p>
          <a:p>
            <a:pPr lvl="0"/>
            <a:endParaRPr lang="en-CA" b="1" dirty="0">
              <a:solidFill>
                <a:srgbClr val="3E6FAD"/>
              </a:solidFill>
            </a:endParaRPr>
          </a:p>
          <a:p>
            <a:pPr lvl="0"/>
            <a:r>
              <a:rPr lang="en-CA" b="1" dirty="0">
                <a:solidFill>
                  <a:srgbClr val="3E6FAD"/>
                </a:solidFill>
              </a:rPr>
              <a:t>Why It’s Useful for Men</a:t>
            </a:r>
            <a:r>
              <a:rPr lang="en-CA" dirty="0">
                <a:solidFill>
                  <a:srgbClr val="3E6FAD"/>
                </a:solidFill>
              </a:rPr>
              <a:t>:</a:t>
            </a:r>
            <a:r>
              <a:rPr lang="en-CA" dirty="0"/>
              <a:t> Some men may find it easier to access emotions through physical sensations rather than verbal exploration. Body awareness bridges this gap.</a:t>
            </a:r>
          </a:p>
          <a:p>
            <a:pPr lvl="0"/>
            <a:endParaRPr lang="en-CA" b="1" dirty="0">
              <a:solidFill>
                <a:srgbClr val="3E6FAD"/>
              </a:solidFill>
            </a:endParaRPr>
          </a:p>
          <a:p>
            <a:pPr lvl="0"/>
            <a:r>
              <a:rPr lang="en-CA" b="1" dirty="0">
                <a:solidFill>
                  <a:srgbClr val="3E6FAD"/>
                </a:solidFill>
              </a:rPr>
              <a:t>Application</a:t>
            </a:r>
            <a:r>
              <a:rPr lang="en-CA" dirty="0">
                <a:solidFill>
                  <a:srgbClr val="3E6FAD"/>
                </a:solidFill>
              </a:rPr>
              <a:t>:</a:t>
            </a:r>
          </a:p>
          <a:p>
            <a:pPr lvl="1"/>
            <a:r>
              <a:rPr lang="en-CA" sz="3100" dirty="0"/>
              <a:t>Guide clients to focus on areas of tension, discomfort, or energy in their bodies.</a:t>
            </a:r>
          </a:p>
          <a:p>
            <a:pPr lvl="1"/>
            <a:r>
              <a:rPr lang="en-CA" sz="3100" dirty="0"/>
              <a:t>Ask exploratory questions like, “What might this tightness in your chest be trying to tell you?”</a:t>
            </a:r>
          </a:p>
          <a:p>
            <a:pPr lvl="1"/>
            <a:r>
              <a:rPr lang="en-CA" sz="3100" dirty="0"/>
              <a:t>Encourage movement or gestures to release or express blocked emotions.</a:t>
            </a:r>
          </a:p>
        </p:txBody>
      </p:sp>
    </p:spTree>
    <p:extLst>
      <p:ext uri="{BB962C8B-B14F-4D97-AF65-F5344CB8AC3E}">
        <p14:creationId xmlns:p14="http://schemas.microsoft.com/office/powerpoint/2010/main" val="2222340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2105247" y="1106948"/>
            <a:ext cx="4837813"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a:bodyPr>
          <a:lstStyle/>
          <a:p>
            <a:r>
              <a:rPr lang="en-US" sz="3600" b="1" dirty="0"/>
              <a:t>Empty Chair Technique</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332710"/>
            <a:ext cx="8606578" cy="4634909"/>
          </a:xfrm>
        </p:spPr>
        <p:txBody>
          <a:bodyPr>
            <a:normAutofit fontScale="70000" lnSpcReduction="20000"/>
          </a:bodyPr>
          <a:lstStyle/>
          <a:p>
            <a:pPr lvl="0"/>
            <a:r>
              <a:rPr lang="en-CA" b="1" dirty="0">
                <a:solidFill>
                  <a:srgbClr val="3E6FAD"/>
                </a:solidFill>
              </a:rPr>
              <a:t>Description</a:t>
            </a:r>
            <a:r>
              <a:rPr lang="en-CA" dirty="0">
                <a:solidFill>
                  <a:srgbClr val="3E6FAD"/>
                </a:solidFill>
              </a:rPr>
              <a:t>:</a:t>
            </a:r>
            <a:r>
              <a:rPr lang="en-CA" dirty="0"/>
              <a:t> Involves clients addressing an empty chair as though it represents a person, part of themselves, or a situation they need to confront.</a:t>
            </a:r>
          </a:p>
          <a:p>
            <a:pPr lvl="0"/>
            <a:endParaRPr lang="en-CA" b="1" dirty="0">
              <a:solidFill>
                <a:srgbClr val="3E6FAD"/>
              </a:solidFill>
            </a:endParaRPr>
          </a:p>
          <a:p>
            <a:pPr lvl="0"/>
            <a:r>
              <a:rPr lang="en-CA" b="1" dirty="0">
                <a:solidFill>
                  <a:srgbClr val="3E6FAD"/>
                </a:solidFill>
              </a:rPr>
              <a:t>Why It’s Useful for Men</a:t>
            </a:r>
            <a:r>
              <a:rPr lang="en-CA" dirty="0">
                <a:solidFill>
                  <a:srgbClr val="3E6FAD"/>
                </a:solidFill>
              </a:rPr>
              <a:t>:</a:t>
            </a:r>
            <a:r>
              <a:rPr lang="en-CA" dirty="0"/>
              <a:t> Many men struggle with unresolved conflicts or repressed emotions toward others or themselves. The empty chair provides a safe way to externalize and process these feelings.</a:t>
            </a:r>
          </a:p>
          <a:p>
            <a:pPr lvl="0"/>
            <a:endParaRPr lang="en-CA" b="1" dirty="0">
              <a:solidFill>
                <a:srgbClr val="3E6FAD"/>
              </a:solidFill>
            </a:endParaRPr>
          </a:p>
          <a:p>
            <a:pPr lvl="0"/>
            <a:r>
              <a:rPr lang="en-CA" b="1" dirty="0">
                <a:solidFill>
                  <a:srgbClr val="3E6FAD"/>
                </a:solidFill>
              </a:rPr>
              <a:t>Application</a:t>
            </a:r>
            <a:r>
              <a:rPr lang="en-CA" dirty="0">
                <a:solidFill>
                  <a:srgbClr val="3E6FAD"/>
                </a:solidFill>
              </a:rPr>
              <a:t>:</a:t>
            </a:r>
          </a:p>
          <a:p>
            <a:pPr lvl="1"/>
            <a:r>
              <a:rPr lang="en-CA" dirty="0"/>
              <a:t>Invite the client to express their thoughts and emotions to the person or part of themselves represented by the chair.</a:t>
            </a:r>
          </a:p>
          <a:p>
            <a:pPr lvl="1"/>
            <a:r>
              <a:rPr lang="en-CA" dirty="0"/>
              <a:t>Switch roles, having the client move to the chair to embody the perspective of the other person or part.</a:t>
            </a:r>
          </a:p>
          <a:p>
            <a:pPr lvl="1"/>
            <a:r>
              <a:rPr lang="en-CA" dirty="0"/>
              <a:t>Use this dialogue to uncover underlying emotions (e.g., shame, anger, grief) and facilitate resolution.</a:t>
            </a:r>
          </a:p>
        </p:txBody>
      </p:sp>
    </p:spTree>
    <p:extLst>
      <p:ext uri="{BB962C8B-B14F-4D97-AF65-F5344CB8AC3E}">
        <p14:creationId xmlns:p14="http://schemas.microsoft.com/office/powerpoint/2010/main" val="2648077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339702" y="1106948"/>
            <a:ext cx="6411433"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a:bodyPr>
          <a:lstStyle/>
          <a:p>
            <a:r>
              <a:rPr lang="en-US" sz="3600" b="1" dirty="0"/>
              <a:t>Addressing Unfinished Business</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332710"/>
            <a:ext cx="8606578" cy="4634909"/>
          </a:xfrm>
        </p:spPr>
        <p:txBody>
          <a:bodyPr>
            <a:normAutofit fontScale="70000" lnSpcReduction="20000"/>
          </a:bodyPr>
          <a:lstStyle/>
          <a:p>
            <a:pPr lvl="0"/>
            <a:r>
              <a:rPr lang="en-CA" b="1" dirty="0">
                <a:solidFill>
                  <a:srgbClr val="3E6FAD"/>
                </a:solidFill>
              </a:rPr>
              <a:t>Description</a:t>
            </a:r>
            <a:r>
              <a:rPr lang="en-CA" dirty="0">
                <a:solidFill>
                  <a:srgbClr val="3E6FAD"/>
                </a:solidFill>
              </a:rPr>
              <a:t>:</a:t>
            </a:r>
            <a:r>
              <a:rPr lang="en-CA" dirty="0"/>
              <a:t> Focuses on resolving unresolved experiences that continue to impact the client’s present life.</a:t>
            </a:r>
          </a:p>
          <a:p>
            <a:pPr lvl="0"/>
            <a:endParaRPr lang="en-CA" b="1" dirty="0">
              <a:solidFill>
                <a:srgbClr val="3E6FAD"/>
              </a:solidFill>
            </a:endParaRPr>
          </a:p>
          <a:p>
            <a:pPr lvl="0"/>
            <a:r>
              <a:rPr lang="en-CA" b="1" dirty="0">
                <a:solidFill>
                  <a:srgbClr val="3E6FAD"/>
                </a:solidFill>
              </a:rPr>
              <a:t>Why It’s Useful for Men</a:t>
            </a:r>
            <a:r>
              <a:rPr lang="en-CA" dirty="0">
                <a:solidFill>
                  <a:srgbClr val="3E6FAD"/>
                </a:solidFill>
              </a:rPr>
              <a:t>:</a:t>
            </a:r>
            <a:r>
              <a:rPr lang="en-CA" dirty="0"/>
              <a:t> Many men carry suppressed emotions from past experiences, such as childhood neglect or unmet expectations. Addressing these helps alleviate emotional weight.</a:t>
            </a:r>
          </a:p>
          <a:p>
            <a:pPr lvl="0"/>
            <a:endParaRPr lang="en-CA" b="1" dirty="0">
              <a:solidFill>
                <a:srgbClr val="3E6FAD"/>
              </a:solidFill>
            </a:endParaRPr>
          </a:p>
          <a:p>
            <a:pPr lvl="0"/>
            <a:r>
              <a:rPr lang="en-CA" b="1" dirty="0">
                <a:solidFill>
                  <a:srgbClr val="3E6FAD"/>
                </a:solidFill>
              </a:rPr>
              <a:t>Application</a:t>
            </a:r>
            <a:r>
              <a:rPr lang="en-CA" dirty="0">
                <a:solidFill>
                  <a:srgbClr val="3E6FAD"/>
                </a:solidFill>
              </a:rPr>
              <a:t>:</a:t>
            </a:r>
          </a:p>
          <a:p>
            <a:pPr lvl="1"/>
            <a:r>
              <a:rPr lang="en-CA" sz="3100" dirty="0"/>
              <a:t>Encourage the client to identify unresolved relationships or situations.</a:t>
            </a:r>
          </a:p>
          <a:p>
            <a:pPr lvl="1"/>
            <a:r>
              <a:rPr lang="en-CA" sz="3100" dirty="0"/>
              <a:t>Use the empty chair or journaling to explore what remains unsaid or unprocessed.</a:t>
            </a:r>
          </a:p>
          <a:p>
            <a:pPr lvl="1"/>
            <a:r>
              <a:rPr lang="en-CA" sz="3100" dirty="0"/>
              <a:t>Help the client express forgiveness, anger, or grief to move toward closure.</a:t>
            </a:r>
          </a:p>
        </p:txBody>
      </p:sp>
    </p:spTree>
    <p:extLst>
      <p:ext uri="{BB962C8B-B14F-4D97-AF65-F5344CB8AC3E}">
        <p14:creationId xmlns:p14="http://schemas.microsoft.com/office/powerpoint/2010/main" val="20886617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2105247" y="1106948"/>
            <a:ext cx="4837813"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a:bodyPr>
          <a:lstStyle/>
          <a:p>
            <a:r>
              <a:rPr lang="en-US" sz="3600" b="1" dirty="0"/>
              <a:t>Working with Polarities</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332710"/>
            <a:ext cx="8606578" cy="4634909"/>
          </a:xfrm>
        </p:spPr>
        <p:txBody>
          <a:bodyPr>
            <a:normAutofit fontScale="70000" lnSpcReduction="20000"/>
          </a:bodyPr>
          <a:lstStyle/>
          <a:p>
            <a:pPr lvl="0"/>
            <a:r>
              <a:rPr lang="en-CA" b="1" dirty="0">
                <a:solidFill>
                  <a:srgbClr val="3E6FAD"/>
                </a:solidFill>
              </a:rPr>
              <a:t>Description</a:t>
            </a:r>
            <a:r>
              <a:rPr lang="en-CA" dirty="0">
                <a:solidFill>
                  <a:srgbClr val="3E6FAD"/>
                </a:solidFill>
              </a:rPr>
              <a:t>:</a:t>
            </a:r>
            <a:r>
              <a:rPr lang="en-CA" dirty="0"/>
              <a:t> This involves exploring opposing parts of the self, such as the “tough” and “vulnerable” sides, to achieve integration and balance.</a:t>
            </a:r>
          </a:p>
          <a:p>
            <a:pPr lvl="0"/>
            <a:endParaRPr lang="en-CA" b="1" dirty="0">
              <a:solidFill>
                <a:srgbClr val="3E6FAD"/>
              </a:solidFill>
            </a:endParaRPr>
          </a:p>
          <a:p>
            <a:pPr lvl="0"/>
            <a:r>
              <a:rPr lang="en-CA" b="1" dirty="0">
                <a:solidFill>
                  <a:srgbClr val="3E6FAD"/>
                </a:solidFill>
              </a:rPr>
              <a:t>Why It’s Useful for Men</a:t>
            </a:r>
            <a:r>
              <a:rPr lang="en-CA" dirty="0">
                <a:solidFill>
                  <a:srgbClr val="3E6FAD"/>
                </a:solidFill>
              </a:rPr>
              <a:t>:</a:t>
            </a:r>
            <a:r>
              <a:rPr lang="en-CA" dirty="0"/>
              <a:t> Many men feel torn between societal expectations of masculinity and their authentic desires or emotions. This technique helps reconcile these inner conflicts.</a:t>
            </a:r>
          </a:p>
          <a:p>
            <a:pPr lvl="0"/>
            <a:endParaRPr lang="en-CA" b="1" dirty="0">
              <a:solidFill>
                <a:srgbClr val="3E6FAD"/>
              </a:solidFill>
            </a:endParaRPr>
          </a:p>
          <a:p>
            <a:pPr lvl="0"/>
            <a:r>
              <a:rPr lang="en-CA" b="1" dirty="0">
                <a:solidFill>
                  <a:srgbClr val="3E6FAD"/>
                </a:solidFill>
              </a:rPr>
              <a:t>Application</a:t>
            </a:r>
            <a:r>
              <a:rPr lang="en-CA" dirty="0">
                <a:solidFill>
                  <a:srgbClr val="3E6FAD"/>
                </a:solidFill>
              </a:rPr>
              <a:t>:</a:t>
            </a:r>
          </a:p>
          <a:p>
            <a:pPr lvl="1"/>
            <a:r>
              <a:rPr lang="en-CA" sz="3100" dirty="0"/>
              <a:t>Identify the polarities at play (e.g., “the protector” vs. “the nurturer”).</a:t>
            </a:r>
          </a:p>
          <a:p>
            <a:pPr lvl="1"/>
            <a:r>
              <a:rPr lang="en-CA" sz="3100" dirty="0"/>
              <a:t>Facilitate a dialogue between these parts using the empty chair or guided visualization.</a:t>
            </a:r>
          </a:p>
          <a:p>
            <a:pPr lvl="1"/>
            <a:r>
              <a:rPr lang="en-CA" sz="3100" dirty="0"/>
              <a:t>Support the client in integrating these aspects, recognizing that both can co-exist harmoniously.</a:t>
            </a:r>
          </a:p>
        </p:txBody>
      </p:sp>
    </p:spTree>
    <p:extLst>
      <p:ext uri="{BB962C8B-B14F-4D97-AF65-F5344CB8AC3E}">
        <p14:creationId xmlns:p14="http://schemas.microsoft.com/office/powerpoint/2010/main" val="7784356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2466753" y="1106948"/>
            <a:ext cx="4125433"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a:bodyPr>
          <a:lstStyle/>
          <a:p>
            <a:r>
              <a:rPr lang="en-US" sz="3600" b="1" dirty="0"/>
              <a:t>Creative Expression</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332710"/>
            <a:ext cx="8606578" cy="4634909"/>
          </a:xfrm>
        </p:spPr>
        <p:txBody>
          <a:bodyPr>
            <a:normAutofit fontScale="77500" lnSpcReduction="20000"/>
          </a:bodyPr>
          <a:lstStyle/>
          <a:p>
            <a:pPr lvl="0"/>
            <a:r>
              <a:rPr lang="en-CA" b="1" dirty="0">
                <a:solidFill>
                  <a:srgbClr val="3E6FAD"/>
                </a:solidFill>
              </a:rPr>
              <a:t>Description</a:t>
            </a:r>
            <a:r>
              <a:rPr lang="en-CA" dirty="0">
                <a:solidFill>
                  <a:srgbClr val="3E6FAD"/>
                </a:solidFill>
              </a:rPr>
              <a:t>:</a:t>
            </a:r>
            <a:r>
              <a:rPr lang="en-CA" dirty="0"/>
              <a:t> Creative techniques like art, movement, or writing to help clients express emotions and develop insights.</a:t>
            </a:r>
          </a:p>
          <a:p>
            <a:pPr lvl="0"/>
            <a:endParaRPr lang="en-CA" b="1" dirty="0">
              <a:solidFill>
                <a:srgbClr val="3E6FAD"/>
              </a:solidFill>
            </a:endParaRPr>
          </a:p>
          <a:p>
            <a:pPr lvl="0"/>
            <a:r>
              <a:rPr lang="en-CA" b="1" dirty="0">
                <a:solidFill>
                  <a:srgbClr val="3E6FAD"/>
                </a:solidFill>
              </a:rPr>
              <a:t>Why It’s Useful for Men</a:t>
            </a:r>
            <a:r>
              <a:rPr lang="en-CA" dirty="0">
                <a:solidFill>
                  <a:srgbClr val="3E6FAD"/>
                </a:solidFill>
              </a:rPr>
              <a:t>:</a:t>
            </a:r>
            <a:r>
              <a:rPr lang="en-CA" dirty="0"/>
              <a:t> For men who struggle with verbal expression, creative outlets provide a non-threatening way to explore emotions.</a:t>
            </a:r>
          </a:p>
          <a:p>
            <a:pPr lvl="0"/>
            <a:endParaRPr lang="en-CA" b="1" dirty="0">
              <a:solidFill>
                <a:srgbClr val="3E6FAD"/>
              </a:solidFill>
            </a:endParaRPr>
          </a:p>
          <a:p>
            <a:pPr lvl="0"/>
            <a:r>
              <a:rPr lang="en-CA" b="1" dirty="0">
                <a:solidFill>
                  <a:srgbClr val="3E6FAD"/>
                </a:solidFill>
              </a:rPr>
              <a:t>Application</a:t>
            </a:r>
            <a:r>
              <a:rPr lang="en-CA" dirty="0">
                <a:solidFill>
                  <a:srgbClr val="3E6FAD"/>
                </a:solidFill>
              </a:rPr>
              <a:t>:</a:t>
            </a:r>
          </a:p>
          <a:p>
            <a:pPr lvl="1"/>
            <a:r>
              <a:rPr lang="en-CA" dirty="0"/>
              <a:t>Ask the client to draw or map their emotions or life challenges.</a:t>
            </a:r>
          </a:p>
          <a:p>
            <a:pPr lvl="1"/>
            <a:r>
              <a:rPr lang="en-CA" dirty="0"/>
              <a:t>Use movement exercises to embody and release emotions like anger or sadness.</a:t>
            </a:r>
          </a:p>
          <a:p>
            <a:pPr lvl="1"/>
            <a:r>
              <a:rPr lang="en-CA" dirty="0"/>
              <a:t>Encourage writing a letter to themselves or others (does not need to be sent).</a:t>
            </a:r>
          </a:p>
        </p:txBody>
      </p:sp>
    </p:spTree>
    <p:extLst>
      <p:ext uri="{BB962C8B-B14F-4D97-AF65-F5344CB8AC3E}">
        <p14:creationId xmlns:p14="http://schemas.microsoft.com/office/powerpoint/2010/main" val="1654255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499191" y="1106948"/>
            <a:ext cx="6124353"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a:bodyPr>
          <a:lstStyle/>
          <a:p>
            <a:r>
              <a:rPr lang="en-US" sz="3600" b="1" dirty="0"/>
              <a:t>Incorporate Meaning-Making</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332710"/>
            <a:ext cx="8606578" cy="4634909"/>
          </a:xfrm>
        </p:spPr>
        <p:txBody>
          <a:bodyPr>
            <a:normAutofit fontScale="70000" lnSpcReduction="20000"/>
          </a:bodyPr>
          <a:lstStyle/>
          <a:p>
            <a:pPr lvl="0"/>
            <a:r>
              <a:rPr lang="en-CA" b="1" dirty="0">
                <a:solidFill>
                  <a:srgbClr val="3E6FAD"/>
                </a:solidFill>
              </a:rPr>
              <a:t>Description</a:t>
            </a:r>
            <a:r>
              <a:rPr lang="en-CA" dirty="0">
                <a:solidFill>
                  <a:srgbClr val="3E6FAD"/>
                </a:solidFill>
              </a:rPr>
              <a:t>:</a:t>
            </a:r>
            <a:r>
              <a:rPr lang="en-CA" dirty="0"/>
              <a:t> Facilitate discussions about purpose, values, and legacy. </a:t>
            </a:r>
          </a:p>
          <a:p>
            <a:pPr marL="0" lvl="0" indent="0">
              <a:buNone/>
            </a:pPr>
            <a:endParaRPr lang="en-CA" b="1" dirty="0">
              <a:solidFill>
                <a:srgbClr val="3E6FAD"/>
              </a:solidFill>
            </a:endParaRPr>
          </a:p>
          <a:p>
            <a:r>
              <a:rPr lang="en-CA" b="1" dirty="0">
                <a:solidFill>
                  <a:srgbClr val="3E6FAD"/>
                </a:solidFill>
              </a:rPr>
              <a:t>Why It’s Useful for Men</a:t>
            </a:r>
            <a:r>
              <a:rPr lang="en-CA" dirty="0">
                <a:solidFill>
                  <a:srgbClr val="3E6FAD"/>
                </a:solidFill>
              </a:rPr>
              <a:t>:</a:t>
            </a:r>
            <a:r>
              <a:rPr lang="en-CA" dirty="0"/>
              <a:t> Men often seek therapy when they feel a loss of direction or purpose. Addressing these existential concerns provides opportunities for reflection, self-awareness, and identity formation. </a:t>
            </a:r>
          </a:p>
          <a:p>
            <a:pPr lvl="0"/>
            <a:endParaRPr lang="en-CA" b="1" dirty="0">
              <a:solidFill>
                <a:srgbClr val="3E6FAD"/>
              </a:solidFill>
            </a:endParaRPr>
          </a:p>
          <a:p>
            <a:pPr lvl="0"/>
            <a:r>
              <a:rPr lang="en-CA" b="1" dirty="0">
                <a:solidFill>
                  <a:srgbClr val="3E6FAD"/>
                </a:solidFill>
              </a:rPr>
              <a:t>Application</a:t>
            </a:r>
            <a:r>
              <a:rPr lang="en-CA" dirty="0">
                <a:solidFill>
                  <a:srgbClr val="3E6FAD"/>
                </a:solidFill>
              </a:rPr>
              <a:t>:</a:t>
            </a:r>
          </a:p>
          <a:p>
            <a:pPr lvl="1"/>
            <a:r>
              <a:rPr lang="en-CA" sz="3100" dirty="0"/>
              <a:t>Use open-ended questions to explore values and life goals (e.g., “What does success mean to you?” or “What legacy do you want to leave?”).</a:t>
            </a:r>
          </a:p>
          <a:p>
            <a:pPr lvl="1"/>
            <a:r>
              <a:rPr lang="en-CA" sz="3100" dirty="0"/>
              <a:t>A big part of meaning-making is helping clients learn to see the potential in difficult circumstances, develop resilient attitudes toward suffering, and contribute to others or to a larger cause. </a:t>
            </a:r>
          </a:p>
          <a:p>
            <a:pPr lvl="1"/>
            <a:r>
              <a:rPr lang="en-CA" sz="3100" dirty="0"/>
              <a:t>Encourage journaling or reflective exercises to deepen insights.</a:t>
            </a:r>
          </a:p>
        </p:txBody>
      </p:sp>
    </p:spTree>
    <p:extLst>
      <p:ext uri="{BB962C8B-B14F-4D97-AF65-F5344CB8AC3E}">
        <p14:creationId xmlns:p14="http://schemas.microsoft.com/office/powerpoint/2010/main" val="39971565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2200940" y="1106948"/>
            <a:ext cx="4688958"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a:bodyPr>
          <a:lstStyle/>
          <a:p>
            <a:r>
              <a:rPr lang="en-US" sz="3600" b="1" dirty="0" err="1"/>
              <a:t>Behavioural</a:t>
            </a:r>
            <a:r>
              <a:rPr lang="en-US" sz="3600" b="1" dirty="0"/>
              <a:t> Activation</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332710"/>
            <a:ext cx="8606578" cy="4634909"/>
          </a:xfrm>
        </p:spPr>
        <p:txBody>
          <a:bodyPr>
            <a:normAutofit fontScale="70000" lnSpcReduction="20000"/>
          </a:bodyPr>
          <a:lstStyle/>
          <a:p>
            <a:pPr lvl="0"/>
            <a:r>
              <a:rPr lang="en-CA" b="1" dirty="0">
                <a:solidFill>
                  <a:srgbClr val="3E6FAD"/>
                </a:solidFill>
              </a:rPr>
              <a:t>Description</a:t>
            </a:r>
            <a:r>
              <a:rPr lang="en-CA" dirty="0">
                <a:solidFill>
                  <a:srgbClr val="3E6FAD"/>
                </a:solidFill>
              </a:rPr>
              <a:t>:</a:t>
            </a:r>
            <a:r>
              <a:rPr lang="en-CA" dirty="0"/>
              <a:t> Encourage engagement in activities to improve mood and counteract withdrawal. </a:t>
            </a:r>
          </a:p>
          <a:p>
            <a:pPr marL="0" lvl="0" indent="0">
              <a:buNone/>
            </a:pPr>
            <a:endParaRPr lang="en-CA" b="1" dirty="0">
              <a:solidFill>
                <a:srgbClr val="3E6FAD"/>
              </a:solidFill>
            </a:endParaRPr>
          </a:p>
          <a:p>
            <a:r>
              <a:rPr lang="en-CA" b="1" dirty="0">
                <a:solidFill>
                  <a:srgbClr val="3E6FAD"/>
                </a:solidFill>
              </a:rPr>
              <a:t>Why It’s Useful for Men</a:t>
            </a:r>
            <a:r>
              <a:rPr lang="en-CA" dirty="0">
                <a:solidFill>
                  <a:srgbClr val="3E6FAD"/>
                </a:solidFill>
              </a:rPr>
              <a:t>:</a:t>
            </a:r>
            <a:r>
              <a:rPr lang="en-CA" dirty="0"/>
              <a:t> Some men find action-orientated approaches more accessible than introspective ones. This method ties physical actions to psychological well-being. </a:t>
            </a:r>
          </a:p>
          <a:p>
            <a:pPr lvl="0"/>
            <a:endParaRPr lang="en-CA" b="1" dirty="0">
              <a:solidFill>
                <a:srgbClr val="3E6FAD"/>
              </a:solidFill>
            </a:endParaRPr>
          </a:p>
          <a:p>
            <a:pPr lvl="0"/>
            <a:r>
              <a:rPr lang="en-CA" b="1" dirty="0">
                <a:solidFill>
                  <a:srgbClr val="3E6FAD"/>
                </a:solidFill>
              </a:rPr>
              <a:t>Application</a:t>
            </a:r>
            <a:r>
              <a:rPr lang="en-CA" dirty="0">
                <a:solidFill>
                  <a:srgbClr val="3E6FAD"/>
                </a:solidFill>
              </a:rPr>
              <a:t>:</a:t>
            </a:r>
            <a:endParaRPr lang="en-CA" sz="3100" dirty="0"/>
          </a:p>
          <a:p>
            <a:pPr lvl="1"/>
            <a:r>
              <a:rPr lang="en-CA" sz="3100" dirty="0"/>
              <a:t>Keep a log to compare behaviours that make him feel good with the behaviours that make him feel bad. </a:t>
            </a:r>
          </a:p>
          <a:p>
            <a:pPr lvl="1"/>
            <a:r>
              <a:rPr lang="en-CA" sz="3100" dirty="0"/>
              <a:t>Identify one or two behaviours to increase and set a specific, achievable goal for practicing them more often. </a:t>
            </a:r>
          </a:p>
          <a:p>
            <a:pPr lvl="1"/>
            <a:r>
              <a:rPr lang="en-CA" sz="3100" dirty="0"/>
              <a:t>Throughout this process, keep track of how the behavioural changes affect feelings.</a:t>
            </a:r>
          </a:p>
        </p:txBody>
      </p:sp>
    </p:spTree>
    <p:extLst>
      <p:ext uri="{BB962C8B-B14F-4D97-AF65-F5344CB8AC3E}">
        <p14:creationId xmlns:p14="http://schemas.microsoft.com/office/powerpoint/2010/main" val="4259257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1350335" y="1106948"/>
            <a:ext cx="6368902"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a:bodyPr>
          <a:lstStyle/>
          <a:p>
            <a:r>
              <a:rPr lang="en-US" sz="3600" b="1" dirty="0"/>
              <a:t>Addressing Anger &amp; Aggression</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332710"/>
            <a:ext cx="8606578" cy="4634909"/>
          </a:xfrm>
        </p:spPr>
        <p:txBody>
          <a:bodyPr>
            <a:normAutofit fontScale="70000" lnSpcReduction="20000"/>
          </a:bodyPr>
          <a:lstStyle/>
          <a:p>
            <a:r>
              <a:rPr lang="en-CA" b="1" dirty="0">
                <a:solidFill>
                  <a:srgbClr val="3E6FAD"/>
                </a:solidFill>
              </a:rPr>
              <a:t>Description</a:t>
            </a:r>
            <a:r>
              <a:rPr lang="en-CA" dirty="0">
                <a:solidFill>
                  <a:srgbClr val="3E6FAD"/>
                </a:solidFill>
              </a:rPr>
              <a:t>:</a:t>
            </a:r>
            <a:r>
              <a:rPr lang="en-CA" dirty="0"/>
              <a:t> Help men understand and manage anger or aggression by identifying triggers, understanding what underlies their anger, and engaging in alternative responses. </a:t>
            </a:r>
          </a:p>
          <a:p>
            <a:pPr marL="0" lvl="0" indent="0">
              <a:buNone/>
            </a:pPr>
            <a:endParaRPr lang="en-CA" b="1" dirty="0">
              <a:solidFill>
                <a:srgbClr val="3E6FAD"/>
              </a:solidFill>
            </a:endParaRPr>
          </a:p>
          <a:p>
            <a:r>
              <a:rPr lang="en-CA" b="1" dirty="0">
                <a:solidFill>
                  <a:srgbClr val="3E6FAD"/>
                </a:solidFill>
              </a:rPr>
              <a:t>Why It’s Useful for Men</a:t>
            </a:r>
            <a:r>
              <a:rPr lang="en-CA" dirty="0">
                <a:solidFill>
                  <a:srgbClr val="3E6FAD"/>
                </a:solidFill>
              </a:rPr>
              <a:t>:</a:t>
            </a:r>
            <a:r>
              <a:rPr lang="en-CA" dirty="0"/>
              <a:t> Men are often socialized to express distress through anger, which can lead to many other problems. Addressing anger and aggression fosters greater self-awareness and healthier coping mechanisms. </a:t>
            </a:r>
          </a:p>
          <a:p>
            <a:pPr lvl="0"/>
            <a:endParaRPr lang="en-CA" b="1" dirty="0">
              <a:solidFill>
                <a:srgbClr val="3E6FAD"/>
              </a:solidFill>
            </a:endParaRPr>
          </a:p>
          <a:p>
            <a:pPr lvl="0"/>
            <a:r>
              <a:rPr lang="en-CA" b="1" dirty="0">
                <a:solidFill>
                  <a:srgbClr val="3E6FAD"/>
                </a:solidFill>
              </a:rPr>
              <a:t>Application</a:t>
            </a:r>
            <a:r>
              <a:rPr lang="en-CA" dirty="0">
                <a:solidFill>
                  <a:srgbClr val="3E6FAD"/>
                </a:solidFill>
              </a:rPr>
              <a:t>:</a:t>
            </a:r>
            <a:endParaRPr lang="en-CA" sz="3100" dirty="0"/>
          </a:p>
          <a:p>
            <a:pPr lvl="1"/>
            <a:r>
              <a:rPr lang="en-CA" sz="3100" dirty="0"/>
              <a:t>Normalize anger as a valid emotion, while distinguishing it from aggressive behaviours.</a:t>
            </a:r>
          </a:p>
          <a:p>
            <a:pPr lvl="1"/>
            <a:r>
              <a:rPr lang="en-CA" sz="3100" dirty="0"/>
              <a:t>Explore underlying emotions, like fear or sadness, masked by anger.</a:t>
            </a:r>
          </a:p>
          <a:p>
            <a:pPr lvl="1"/>
            <a:r>
              <a:rPr lang="en-CA" sz="3100" dirty="0"/>
              <a:t>Teach relaxation techniques (e.g., deep breathing, mindfulness) and adaptive communication skills.</a:t>
            </a:r>
          </a:p>
        </p:txBody>
      </p:sp>
    </p:spTree>
    <p:extLst>
      <p:ext uri="{BB962C8B-B14F-4D97-AF65-F5344CB8AC3E}">
        <p14:creationId xmlns:p14="http://schemas.microsoft.com/office/powerpoint/2010/main" val="33820096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3264195" y="1106948"/>
            <a:ext cx="2647507"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10" name="Subtitle 2"/>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1" name="Rectangle 10"/>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descr="Screen Shot 2019-06-04 at 3.0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
        <p:nvSpPr>
          <p:cNvPr id="12" name="Title 1">
            <a:extLst>
              <a:ext uri="{FF2B5EF4-FFF2-40B4-BE49-F238E27FC236}">
                <a16:creationId xmlns:a16="http://schemas.microsoft.com/office/drawing/2014/main" id="{C770C33C-E6ED-E04E-A985-E4B37767B376}"/>
              </a:ext>
            </a:extLst>
          </p:cNvPr>
          <p:cNvSpPr>
            <a:spLocks noGrp="1"/>
          </p:cNvSpPr>
          <p:nvPr>
            <p:ph type="title"/>
          </p:nvPr>
        </p:nvSpPr>
        <p:spPr>
          <a:xfrm>
            <a:off x="301752" y="228600"/>
            <a:ext cx="8534400" cy="758952"/>
          </a:xfrm>
        </p:spPr>
        <p:txBody>
          <a:bodyPr>
            <a:normAutofit/>
          </a:bodyPr>
          <a:lstStyle/>
          <a:p>
            <a:r>
              <a:rPr lang="en-US" sz="3600" b="1" dirty="0"/>
              <a:t>Summary</a:t>
            </a:r>
          </a:p>
        </p:txBody>
      </p:sp>
      <p:sp>
        <p:nvSpPr>
          <p:cNvPr id="16" name="Content Placeholder 2">
            <a:extLst>
              <a:ext uri="{FF2B5EF4-FFF2-40B4-BE49-F238E27FC236}">
                <a16:creationId xmlns:a16="http://schemas.microsoft.com/office/drawing/2014/main" id="{1F77C9B7-E89C-9E4B-8D93-410FE459D276}"/>
              </a:ext>
            </a:extLst>
          </p:cNvPr>
          <p:cNvSpPr>
            <a:spLocks noGrp="1"/>
          </p:cNvSpPr>
          <p:nvPr>
            <p:ph idx="1"/>
          </p:nvPr>
        </p:nvSpPr>
        <p:spPr>
          <a:xfrm>
            <a:off x="301752" y="1332710"/>
            <a:ext cx="8606578" cy="4634909"/>
          </a:xfrm>
        </p:spPr>
        <p:txBody>
          <a:bodyPr>
            <a:normAutofit fontScale="92500" lnSpcReduction="20000"/>
          </a:bodyPr>
          <a:lstStyle/>
          <a:p>
            <a:r>
              <a:rPr lang="en-CA" sz="2400" dirty="0">
                <a:solidFill>
                  <a:srgbClr val="FA750F"/>
                </a:solidFill>
              </a:rPr>
              <a:t>In contrast to the common narrative that “men don’t do therapy”, many men are actually interested in therapy, and we are seeing more and more men engage in therapy.</a:t>
            </a:r>
          </a:p>
          <a:p>
            <a:endParaRPr lang="en-CA" sz="2400" dirty="0"/>
          </a:p>
          <a:p>
            <a:r>
              <a:rPr lang="en-CA" sz="2400" dirty="0"/>
              <a:t>Similarly, while it often espoused that some “special” approach to therapy with men is needed, in actuality, </a:t>
            </a:r>
            <a:r>
              <a:rPr lang="en-US" sz="2400" dirty="0"/>
              <a:t>therapy with men is not fundamentally different than what you’re used to.</a:t>
            </a:r>
          </a:p>
          <a:p>
            <a:endParaRPr lang="en-US" sz="2400" dirty="0"/>
          </a:p>
          <a:p>
            <a:r>
              <a:rPr lang="en-US" sz="2400" dirty="0">
                <a:solidFill>
                  <a:srgbClr val="FA750F"/>
                </a:solidFill>
              </a:rPr>
              <a:t>However, some special considerations about how to work with men can help keep them engaged in treatment, and hopefully extract maximum benefit.</a:t>
            </a:r>
          </a:p>
          <a:p>
            <a:endParaRPr lang="en-US" sz="2400" dirty="0"/>
          </a:p>
          <a:p>
            <a:r>
              <a:rPr lang="en-US" sz="2400" dirty="0"/>
              <a:t>As with any client, therapeutic flexibility is important, and in that sense, there may be certain strategies that could be particularly helpful for some men.</a:t>
            </a:r>
          </a:p>
          <a:p>
            <a:endParaRPr lang="en-CA" sz="2400" dirty="0"/>
          </a:p>
          <a:p>
            <a:endParaRPr lang="en-CA" sz="2400" dirty="0"/>
          </a:p>
        </p:txBody>
      </p:sp>
    </p:spTree>
    <p:extLst>
      <p:ext uri="{BB962C8B-B14F-4D97-AF65-F5344CB8AC3E}">
        <p14:creationId xmlns:p14="http://schemas.microsoft.com/office/powerpoint/2010/main" val="39496542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4F7093-1FCD-8E4A-B0AA-36A44DEE57A9}"/>
              </a:ext>
            </a:extLst>
          </p:cNvPr>
          <p:cNvSpPr txBox="1"/>
          <p:nvPr/>
        </p:nvSpPr>
        <p:spPr>
          <a:xfrm>
            <a:off x="1148316" y="1903226"/>
            <a:ext cx="6996223" cy="2554545"/>
          </a:xfrm>
          <a:prstGeom prst="rect">
            <a:avLst/>
          </a:prstGeom>
          <a:noFill/>
        </p:spPr>
        <p:txBody>
          <a:bodyPr wrap="square" rtlCol="0">
            <a:spAutoFit/>
          </a:bodyPr>
          <a:lstStyle/>
          <a:p>
            <a:pPr algn="ctr"/>
            <a:r>
              <a:rPr lang="en-US" sz="4000" b="1" dirty="0">
                <a:solidFill>
                  <a:schemeClr val="bg1"/>
                </a:solidFill>
              </a:rPr>
              <a:t>What have you found helpful when </a:t>
            </a:r>
            <a:r>
              <a:rPr lang="en-US" sz="4000" b="1" dirty="0">
                <a:solidFill>
                  <a:srgbClr val="00F100"/>
                </a:solidFill>
              </a:rPr>
              <a:t>working with men </a:t>
            </a:r>
            <a:r>
              <a:rPr lang="en-US" sz="4000" b="1" dirty="0">
                <a:solidFill>
                  <a:schemeClr val="bg1"/>
                </a:solidFill>
              </a:rPr>
              <a:t>in psychotherapy?</a:t>
            </a:r>
          </a:p>
        </p:txBody>
      </p:sp>
    </p:spTree>
    <p:extLst>
      <p:ext uri="{BB962C8B-B14F-4D97-AF65-F5344CB8AC3E}">
        <p14:creationId xmlns:p14="http://schemas.microsoft.com/office/powerpoint/2010/main" val="155782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Constrictive Masculine Norms</a:t>
            </a:r>
          </a:p>
        </p:txBody>
      </p:sp>
      <p:sp>
        <p:nvSpPr>
          <p:cNvPr id="4" name="Rectangle 3">
            <a:extLst>
              <a:ext uri="{FF2B5EF4-FFF2-40B4-BE49-F238E27FC236}">
                <a16:creationId xmlns:a16="http://schemas.microsoft.com/office/drawing/2014/main" id="{8F98FC82-32DF-B34E-B13E-65FE748CA4DD}"/>
              </a:ext>
            </a:extLst>
          </p:cNvPr>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5" name="Subtitle 2">
            <a:extLst>
              <a:ext uri="{FF2B5EF4-FFF2-40B4-BE49-F238E27FC236}">
                <a16:creationId xmlns:a16="http://schemas.microsoft.com/office/drawing/2014/main" id="{E6F1B087-6491-8F48-B2DF-F0DAF562745D}"/>
              </a:ext>
            </a:extLst>
          </p:cNvPr>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6" name="Rectangle 5">
            <a:extLst>
              <a:ext uri="{FF2B5EF4-FFF2-40B4-BE49-F238E27FC236}">
                <a16:creationId xmlns:a16="http://schemas.microsoft.com/office/drawing/2014/main" id="{48B19496-A61B-2740-9CF7-A9133A38CA7E}"/>
              </a:ext>
            </a:extLst>
          </p:cNvPr>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Screen Shot 2019-06-04 at 3.06.50 PM.png">
            <a:extLst>
              <a:ext uri="{FF2B5EF4-FFF2-40B4-BE49-F238E27FC236}">
                <a16:creationId xmlns:a16="http://schemas.microsoft.com/office/drawing/2014/main" id="{DC9DCEC5-5EE8-CE43-9848-733703EA0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cxnSp>
        <p:nvCxnSpPr>
          <p:cNvPr id="8" name="Straight Connector 7">
            <a:extLst>
              <a:ext uri="{FF2B5EF4-FFF2-40B4-BE49-F238E27FC236}">
                <a16:creationId xmlns:a16="http://schemas.microsoft.com/office/drawing/2014/main" id="{C92D16D2-59B0-8B42-8C9B-A3DD0B71D24F}"/>
              </a:ext>
            </a:extLst>
          </p:cNvPr>
          <p:cNvCxnSpPr>
            <a:cxnSpLocks/>
          </p:cNvCxnSpPr>
          <p:nvPr/>
        </p:nvCxnSpPr>
        <p:spPr>
          <a:xfrm>
            <a:off x="893135" y="1292685"/>
            <a:ext cx="7442791"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graphicFrame>
        <p:nvGraphicFramePr>
          <p:cNvPr id="11" name="Content Placeholder 3">
            <a:extLst>
              <a:ext uri="{FF2B5EF4-FFF2-40B4-BE49-F238E27FC236}">
                <a16:creationId xmlns:a16="http://schemas.microsoft.com/office/drawing/2014/main" id="{2E840690-505E-184F-A26F-B18AD27B2CFF}"/>
              </a:ext>
            </a:extLst>
          </p:cNvPr>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276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Self-Reliance</a:t>
            </a:r>
          </a:p>
        </p:txBody>
      </p:sp>
      <p:sp>
        <p:nvSpPr>
          <p:cNvPr id="3" name="Content Placeholder 2"/>
          <p:cNvSpPr>
            <a:spLocks noGrp="1"/>
          </p:cNvSpPr>
          <p:nvPr>
            <p:ph sz="quarter" idx="1"/>
          </p:nvPr>
        </p:nvSpPr>
        <p:spPr>
          <a:xfrm>
            <a:off x="457200" y="1600200"/>
            <a:ext cx="8229600" cy="4593180"/>
          </a:xfrm>
        </p:spPr>
        <p:txBody>
          <a:bodyPr>
            <a:normAutofit fontScale="92500" lnSpcReduction="10000"/>
          </a:bodyPr>
          <a:lstStyle/>
          <a:p>
            <a:r>
              <a:rPr lang="en-US" dirty="0"/>
              <a:t>Self-reliance related to low help-seeking intentions.</a:t>
            </a:r>
          </a:p>
          <a:p>
            <a:pPr lvl="1"/>
            <a:r>
              <a:rPr lang="en-US" b="1" dirty="0">
                <a:solidFill>
                  <a:srgbClr val="00F100"/>
                </a:solidFill>
              </a:rPr>
              <a:t>Study of 14,000 men found that self-reliance was the strongest risk factor for suicidal thinking.</a:t>
            </a:r>
          </a:p>
          <a:p>
            <a:pPr marL="0" indent="0">
              <a:buNone/>
            </a:pPr>
            <a:endParaRPr lang="en-US" dirty="0"/>
          </a:p>
          <a:p>
            <a:r>
              <a:rPr lang="en-US" dirty="0"/>
              <a:t>Men who are overly self-reliant:</a:t>
            </a:r>
          </a:p>
          <a:p>
            <a:pPr lvl="1"/>
            <a:endParaRPr lang="en-US" sz="900" dirty="0"/>
          </a:p>
          <a:p>
            <a:pPr lvl="1"/>
            <a:r>
              <a:rPr lang="en-US" sz="2400" dirty="0"/>
              <a:t>believe that they </a:t>
            </a:r>
            <a:r>
              <a:rPr lang="en-US" sz="2400" dirty="0">
                <a:solidFill>
                  <a:srgbClr val="C00000"/>
                </a:solidFill>
              </a:rPr>
              <a:t>should be strong in the face of any adversity</a:t>
            </a:r>
            <a:r>
              <a:rPr lang="en-US" sz="2400" dirty="0"/>
              <a:t>, </a:t>
            </a:r>
          </a:p>
          <a:p>
            <a:pPr lvl="1"/>
            <a:r>
              <a:rPr lang="en-US" sz="2400" dirty="0"/>
              <a:t>consider that </a:t>
            </a:r>
            <a:r>
              <a:rPr lang="en-US" sz="2400" dirty="0">
                <a:solidFill>
                  <a:srgbClr val="C00000"/>
                </a:solidFill>
              </a:rPr>
              <a:t>feeling down is a sign of weakness</a:t>
            </a:r>
            <a:r>
              <a:rPr lang="en-US" sz="2400" dirty="0"/>
              <a:t>, </a:t>
            </a:r>
          </a:p>
          <a:p>
            <a:pPr lvl="1"/>
            <a:r>
              <a:rPr lang="en-US" sz="2400" dirty="0"/>
              <a:t>are </a:t>
            </a:r>
            <a:r>
              <a:rPr lang="en-US" sz="2400" dirty="0">
                <a:solidFill>
                  <a:srgbClr val="C00000"/>
                </a:solidFill>
              </a:rPr>
              <a:t>unlikely to reach out</a:t>
            </a:r>
            <a:r>
              <a:rPr lang="en-US" sz="2400" dirty="0"/>
              <a:t> to friends, family or professional sources </a:t>
            </a:r>
            <a:r>
              <a:rPr lang="en-US" sz="2400" dirty="0">
                <a:solidFill>
                  <a:srgbClr val="C00000"/>
                </a:solidFill>
              </a:rPr>
              <a:t>for help</a:t>
            </a:r>
            <a:r>
              <a:rPr lang="en-US" sz="2400" dirty="0"/>
              <a:t>. </a:t>
            </a:r>
          </a:p>
        </p:txBody>
      </p:sp>
      <p:cxnSp>
        <p:nvCxnSpPr>
          <p:cNvPr id="5" name="Straight Connector 4">
            <a:extLst>
              <a:ext uri="{FF2B5EF4-FFF2-40B4-BE49-F238E27FC236}">
                <a16:creationId xmlns:a16="http://schemas.microsoft.com/office/drawing/2014/main" id="{5CA38F4A-BCF2-DB41-8620-DF42037FFADA}"/>
              </a:ext>
            </a:extLst>
          </p:cNvPr>
          <p:cNvCxnSpPr>
            <a:cxnSpLocks/>
          </p:cNvCxnSpPr>
          <p:nvPr/>
        </p:nvCxnSpPr>
        <p:spPr>
          <a:xfrm>
            <a:off x="1392865" y="1221248"/>
            <a:ext cx="6145619"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5EBBEC1F-F3C0-1C4B-9269-72A0B8E862EE}"/>
              </a:ext>
            </a:extLst>
          </p:cNvPr>
          <p:cNvSpPr txBox="1"/>
          <p:nvPr/>
        </p:nvSpPr>
        <p:spPr>
          <a:xfrm>
            <a:off x="6858000" y="3245155"/>
            <a:ext cx="18288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Pirkis</a:t>
            </a:r>
            <a:r>
              <a:rPr kumimoji="0" lang="en-US" sz="1800" b="0" i="0" u="none" strike="noStrike" kern="1200" cap="none" spc="0" normalizeH="0" baseline="0" noProof="0" dirty="0">
                <a:ln>
                  <a:noFill/>
                </a:ln>
                <a:solidFill>
                  <a:prstClr val="black"/>
                </a:solidFill>
                <a:effectLst/>
                <a:uLnTx/>
                <a:uFillTx/>
                <a:latin typeface="Calibri"/>
                <a:ea typeface="+mn-ea"/>
                <a:cs typeface="+mn-cs"/>
              </a:rPr>
              <a:t> et al. 2017</a:t>
            </a:r>
          </a:p>
        </p:txBody>
      </p:sp>
      <p:sp>
        <p:nvSpPr>
          <p:cNvPr id="7" name="TextBox 6">
            <a:extLst>
              <a:ext uri="{FF2B5EF4-FFF2-40B4-BE49-F238E27FC236}">
                <a16:creationId xmlns:a16="http://schemas.microsoft.com/office/drawing/2014/main" id="{C3FDAA42-0E42-AC4A-B9D3-AB98637661E6}"/>
              </a:ext>
            </a:extLst>
          </p:cNvPr>
          <p:cNvSpPr txBox="1"/>
          <p:nvPr/>
        </p:nvSpPr>
        <p:spPr>
          <a:xfrm>
            <a:off x="2690123" y="2073257"/>
            <a:ext cx="2402873" cy="369332"/>
          </a:xfrm>
          <a:prstGeom prst="rect">
            <a:avLst/>
          </a:prstGeom>
          <a:noFill/>
        </p:spPr>
        <p:txBody>
          <a:bodyPr wrap="square" rtlCol="0">
            <a:spAutoFit/>
          </a:bodyPr>
          <a:lstStyle/>
          <a:p>
            <a:pPr>
              <a:defRPr/>
            </a:pPr>
            <a:r>
              <a:rPr lang="en-US" dirty="0">
                <a:solidFill>
                  <a:prstClr val="black"/>
                </a:solidFill>
              </a:rPr>
              <a:t>McDermott </a:t>
            </a:r>
            <a:r>
              <a:rPr kumimoji="0" lang="en-US" sz="1800" b="0" i="0" u="none" strike="noStrike" kern="1200" cap="none" spc="0" normalizeH="0" baseline="0" noProof="0" dirty="0">
                <a:ln>
                  <a:noFill/>
                </a:ln>
                <a:solidFill>
                  <a:prstClr val="black"/>
                </a:solidFill>
                <a:effectLst/>
                <a:uLnTx/>
                <a:uFillTx/>
                <a:latin typeface="Calibri"/>
                <a:ea typeface="+mn-ea"/>
                <a:cs typeface="+mn-cs"/>
              </a:rPr>
              <a:t>et al. 2018</a:t>
            </a:r>
          </a:p>
        </p:txBody>
      </p:sp>
      <p:sp>
        <p:nvSpPr>
          <p:cNvPr id="8" name="Rectangle 7">
            <a:extLst>
              <a:ext uri="{FF2B5EF4-FFF2-40B4-BE49-F238E27FC236}">
                <a16:creationId xmlns:a16="http://schemas.microsoft.com/office/drawing/2014/main" id="{04A7A33F-CD49-FB4B-A45F-6946B86014B7}"/>
              </a:ext>
            </a:extLst>
          </p:cNvPr>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9" name="Subtitle 2">
            <a:extLst>
              <a:ext uri="{FF2B5EF4-FFF2-40B4-BE49-F238E27FC236}">
                <a16:creationId xmlns:a16="http://schemas.microsoft.com/office/drawing/2014/main" id="{86CFB9A2-B25B-724D-A98E-90A40C70DB3B}"/>
              </a:ext>
            </a:extLst>
          </p:cNvPr>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10" name="Rectangle 9">
            <a:extLst>
              <a:ext uri="{FF2B5EF4-FFF2-40B4-BE49-F238E27FC236}">
                <a16:creationId xmlns:a16="http://schemas.microsoft.com/office/drawing/2014/main" id="{3AF15E38-4C50-B840-BA46-A0930D5D3D03}"/>
              </a:ext>
            </a:extLst>
          </p:cNvPr>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descr="Screen Shot 2019-06-04 at 3.06.50 PM.png">
            <a:extLst>
              <a:ext uri="{FF2B5EF4-FFF2-40B4-BE49-F238E27FC236}">
                <a16:creationId xmlns:a16="http://schemas.microsoft.com/office/drawing/2014/main" id="{EC84B5E8-9B58-D846-A0F2-C4F31893D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Tree>
    <p:extLst>
      <p:ext uri="{BB962C8B-B14F-4D97-AF65-F5344CB8AC3E}">
        <p14:creationId xmlns:p14="http://schemas.microsoft.com/office/powerpoint/2010/main" val="800898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Distress Concealment</a:t>
            </a:r>
          </a:p>
        </p:txBody>
      </p:sp>
      <p:sp>
        <p:nvSpPr>
          <p:cNvPr id="3" name="Content Placeholder 2"/>
          <p:cNvSpPr>
            <a:spLocks noGrp="1"/>
          </p:cNvSpPr>
          <p:nvPr>
            <p:ph sz="quarter" idx="1"/>
          </p:nvPr>
        </p:nvSpPr>
        <p:spPr>
          <a:xfrm>
            <a:off x="457199" y="1600200"/>
            <a:ext cx="8378457" cy="4560097"/>
          </a:xfrm>
        </p:spPr>
        <p:txBody>
          <a:bodyPr>
            <a:normAutofit lnSpcReduction="10000"/>
          </a:bodyPr>
          <a:lstStyle/>
          <a:p>
            <a:r>
              <a:rPr lang="en-US" b="1" dirty="0">
                <a:solidFill>
                  <a:srgbClr val="00F100"/>
                </a:solidFill>
              </a:rPr>
              <a:t>Distress concealment associated with:</a:t>
            </a:r>
            <a:r>
              <a:rPr lang="en-US" dirty="0"/>
              <a:t> </a:t>
            </a:r>
          </a:p>
          <a:p>
            <a:pPr marL="0" indent="0">
              <a:buNone/>
            </a:pPr>
            <a:endParaRPr lang="en-US" sz="2000" dirty="0"/>
          </a:p>
          <a:p>
            <a:pPr lvl="1"/>
            <a:r>
              <a:rPr lang="en-US" dirty="0"/>
              <a:t>lower likelihood of help-seeking </a:t>
            </a:r>
          </a:p>
          <a:p>
            <a:pPr lvl="1"/>
            <a:r>
              <a:rPr lang="en-US" dirty="0"/>
              <a:t>more severe symptoms of depression</a:t>
            </a:r>
          </a:p>
          <a:p>
            <a:pPr marL="0" indent="0">
              <a:buNone/>
            </a:pPr>
            <a:endParaRPr lang="en-US" dirty="0">
              <a:solidFill>
                <a:schemeClr val="tx1"/>
              </a:solidFill>
            </a:endParaRPr>
          </a:p>
          <a:p>
            <a:pPr lvl="2"/>
            <a:endParaRPr lang="en-US" dirty="0">
              <a:solidFill>
                <a:schemeClr val="tx1"/>
              </a:solidFill>
            </a:endParaRPr>
          </a:p>
          <a:p>
            <a:pPr lvl="2"/>
            <a:r>
              <a:rPr lang="en-US" dirty="0">
                <a:solidFill>
                  <a:schemeClr val="tx1"/>
                </a:solidFill>
              </a:rPr>
              <a:t>Effect on depression mediated by ‘not feeling understood’ and loneliness.</a:t>
            </a:r>
          </a:p>
          <a:p>
            <a:pPr lvl="3"/>
            <a:r>
              <a:rPr lang="en-US" sz="2400" dirty="0">
                <a:solidFill>
                  <a:srgbClr val="FF0000"/>
                </a:solidFill>
              </a:rPr>
              <a:t>Exposes the conflict between adherence to masculine norms and what men actually want/need.</a:t>
            </a:r>
          </a:p>
          <a:p>
            <a:pPr marL="0" indent="0">
              <a:buNone/>
            </a:pPr>
            <a:endParaRPr lang="en-US" dirty="0"/>
          </a:p>
        </p:txBody>
      </p:sp>
      <p:cxnSp>
        <p:nvCxnSpPr>
          <p:cNvPr id="5" name="Straight Connector 4">
            <a:extLst>
              <a:ext uri="{FF2B5EF4-FFF2-40B4-BE49-F238E27FC236}">
                <a16:creationId xmlns:a16="http://schemas.microsoft.com/office/drawing/2014/main" id="{5CA38F4A-BCF2-DB41-8620-DF42037FFADA}"/>
              </a:ext>
            </a:extLst>
          </p:cNvPr>
          <p:cNvCxnSpPr>
            <a:cxnSpLocks/>
          </p:cNvCxnSpPr>
          <p:nvPr/>
        </p:nvCxnSpPr>
        <p:spPr>
          <a:xfrm>
            <a:off x="1499191" y="1221248"/>
            <a:ext cx="5986130"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350FBEB7-B698-EB03-E9EA-4797C9B3F684}"/>
              </a:ext>
            </a:extLst>
          </p:cNvPr>
          <p:cNvSpPr txBox="1"/>
          <p:nvPr/>
        </p:nvSpPr>
        <p:spPr>
          <a:xfrm>
            <a:off x="6368941" y="3286220"/>
            <a:ext cx="197757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Cox et al.,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Keum</a:t>
            </a:r>
            <a:r>
              <a:rPr kumimoji="0" lang="en-US" sz="1800" b="0" i="0" u="none" strike="noStrike" kern="1200" cap="none" spc="0" normalizeH="0" baseline="0" noProof="0" dirty="0">
                <a:ln>
                  <a:noFill/>
                </a:ln>
                <a:solidFill>
                  <a:prstClr val="black"/>
                </a:solidFill>
                <a:effectLst/>
                <a:uLnTx/>
                <a:uFillTx/>
                <a:latin typeface="Calibri"/>
                <a:ea typeface="+mn-ea"/>
                <a:cs typeface="+mn-cs"/>
              </a:rPr>
              <a:t> et al., 2023</a:t>
            </a:r>
          </a:p>
        </p:txBody>
      </p:sp>
      <p:sp>
        <p:nvSpPr>
          <p:cNvPr id="6" name="TextBox 5">
            <a:extLst>
              <a:ext uri="{FF2B5EF4-FFF2-40B4-BE49-F238E27FC236}">
                <a16:creationId xmlns:a16="http://schemas.microsoft.com/office/drawing/2014/main" id="{A9DE5D90-9A16-5D4B-A5AE-B408035EB444}"/>
              </a:ext>
            </a:extLst>
          </p:cNvPr>
          <p:cNvSpPr txBox="1"/>
          <p:nvPr/>
        </p:nvSpPr>
        <p:spPr>
          <a:xfrm>
            <a:off x="6073638" y="2537697"/>
            <a:ext cx="197757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Rice et al., 2020</a:t>
            </a:r>
          </a:p>
        </p:txBody>
      </p:sp>
      <p:sp>
        <p:nvSpPr>
          <p:cNvPr id="7" name="Rectangle 6">
            <a:extLst>
              <a:ext uri="{FF2B5EF4-FFF2-40B4-BE49-F238E27FC236}">
                <a16:creationId xmlns:a16="http://schemas.microsoft.com/office/drawing/2014/main" id="{5C8403A6-CCAB-0144-B622-C3856F27FE0B}"/>
              </a:ext>
            </a:extLst>
          </p:cNvPr>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8" name="Subtitle 2">
            <a:extLst>
              <a:ext uri="{FF2B5EF4-FFF2-40B4-BE49-F238E27FC236}">
                <a16:creationId xmlns:a16="http://schemas.microsoft.com/office/drawing/2014/main" id="{E96432B7-796E-6540-BB0E-A1B6753583CC}"/>
              </a:ext>
            </a:extLst>
          </p:cNvPr>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9" name="Rectangle 8">
            <a:extLst>
              <a:ext uri="{FF2B5EF4-FFF2-40B4-BE49-F238E27FC236}">
                <a16:creationId xmlns:a16="http://schemas.microsoft.com/office/drawing/2014/main" id="{8A90243A-E8D2-C144-BD7C-5B8F9A01F4A0}"/>
              </a:ext>
            </a:extLst>
          </p:cNvPr>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descr="Screen Shot 2019-06-04 at 3.06.50 PM.png">
            <a:extLst>
              <a:ext uri="{FF2B5EF4-FFF2-40B4-BE49-F238E27FC236}">
                <a16:creationId xmlns:a16="http://schemas.microsoft.com/office/drawing/2014/main" id="{3CE211A3-A8C4-BC4A-82B7-098B1C51B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Tree>
    <p:extLst>
      <p:ext uri="{BB962C8B-B14F-4D97-AF65-F5344CB8AC3E}">
        <p14:creationId xmlns:p14="http://schemas.microsoft.com/office/powerpoint/2010/main" val="867674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Not good to do the “lone ranger” thing</a:t>
            </a:r>
          </a:p>
        </p:txBody>
      </p:sp>
      <p:sp>
        <p:nvSpPr>
          <p:cNvPr id="3" name="Content Placeholder 2"/>
          <p:cNvSpPr>
            <a:spLocks noGrp="1"/>
          </p:cNvSpPr>
          <p:nvPr>
            <p:ph sz="quarter" idx="1"/>
          </p:nvPr>
        </p:nvSpPr>
        <p:spPr/>
        <p:txBody>
          <a:bodyPr>
            <a:normAutofit/>
          </a:bodyPr>
          <a:lstStyle/>
          <a:p>
            <a:r>
              <a:rPr lang="en-US" dirty="0"/>
              <a:t>Symptoms become more severe and chronic.</a:t>
            </a:r>
          </a:p>
          <a:p>
            <a:endParaRPr lang="en-US" dirty="0"/>
          </a:p>
          <a:p>
            <a:r>
              <a:rPr lang="en-US" dirty="0"/>
              <a:t>More intensive treatment regimens required.</a:t>
            </a:r>
          </a:p>
          <a:p>
            <a:pPr lvl="1"/>
            <a:r>
              <a:rPr lang="en-US" b="1" dirty="0">
                <a:solidFill>
                  <a:srgbClr val="00F100"/>
                </a:solidFill>
              </a:rPr>
              <a:t>Ironically, greater sense of embarrassment when help is finally sought.</a:t>
            </a:r>
          </a:p>
          <a:p>
            <a:pPr marL="0" indent="0">
              <a:buNone/>
            </a:pPr>
            <a:endParaRPr lang="en-US" sz="2000" dirty="0"/>
          </a:p>
          <a:p>
            <a:r>
              <a:rPr lang="en-US" dirty="0"/>
              <a:t>Increased cost to the public health system.</a:t>
            </a:r>
          </a:p>
        </p:txBody>
      </p:sp>
      <p:cxnSp>
        <p:nvCxnSpPr>
          <p:cNvPr id="5" name="Straight Connector 4">
            <a:extLst>
              <a:ext uri="{FF2B5EF4-FFF2-40B4-BE49-F238E27FC236}">
                <a16:creationId xmlns:a16="http://schemas.microsoft.com/office/drawing/2014/main" id="{5CA38F4A-BCF2-DB41-8620-DF42037FFADA}"/>
              </a:ext>
            </a:extLst>
          </p:cNvPr>
          <p:cNvCxnSpPr>
            <a:cxnSpLocks/>
          </p:cNvCxnSpPr>
          <p:nvPr/>
        </p:nvCxnSpPr>
        <p:spPr>
          <a:xfrm>
            <a:off x="1499191" y="1221248"/>
            <a:ext cx="5986130" cy="0"/>
          </a:xfrm>
          <a:prstGeom prst="line">
            <a:avLst/>
          </a:prstGeom>
          <a:ln>
            <a:solidFill>
              <a:srgbClr val="49F31E"/>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DFF6C7C8-CD0F-5344-925B-0B406CB9B032}"/>
              </a:ext>
            </a:extLst>
          </p:cNvPr>
          <p:cNvSpPr/>
          <p:nvPr/>
        </p:nvSpPr>
        <p:spPr>
          <a:xfrm>
            <a:off x="0" y="6180667"/>
            <a:ext cx="9144000" cy="685030"/>
          </a:xfrm>
          <a:prstGeom prst="rect">
            <a:avLst/>
          </a:prstGeom>
          <a:solidFill>
            <a:srgbClr val="0F0F0D"/>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0F0D"/>
              </a:solidFill>
              <a:effectLst/>
              <a:uLnTx/>
              <a:uFillTx/>
              <a:latin typeface="Calibri"/>
              <a:ea typeface="+mn-ea"/>
              <a:cs typeface="+mn-cs"/>
            </a:endParaRPr>
          </a:p>
        </p:txBody>
      </p:sp>
      <p:sp>
        <p:nvSpPr>
          <p:cNvPr id="7" name="Subtitle 2">
            <a:extLst>
              <a:ext uri="{FF2B5EF4-FFF2-40B4-BE49-F238E27FC236}">
                <a16:creationId xmlns:a16="http://schemas.microsoft.com/office/drawing/2014/main" id="{A9F815A3-9485-F548-9468-865D3012C567}"/>
              </a:ext>
            </a:extLst>
          </p:cNvPr>
          <p:cNvSpPr txBox="1">
            <a:spLocks/>
          </p:cNvSpPr>
          <p:nvPr/>
        </p:nvSpPr>
        <p:spPr>
          <a:xfrm>
            <a:off x="190873" y="6406428"/>
            <a:ext cx="2811511" cy="466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Helvetica"/>
                <a:ea typeface="+mn-ea"/>
                <a:cs typeface="Helvetica"/>
              </a:rPr>
              <a:t>HEADSUPGUYS.ORG</a:t>
            </a:r>
          </a:p>
        </p:txBody>
      </p:sp>
      <p:sp>
        <p:nvSpPr>
          <p:cNvPr id="8" name="Rectangle 7">
            <a:extLst>
              <a:ext uri="{FF2B5EF4-FFF2-40B4-BE49-F238E27FC236}">
                <a16:creationId xmlns:a16="http://schemas.microsoft.com/office/drawing/2014/main" id="{B146C4D7-F659-BD47-A4CF-BB5FD4AF4D5E}"/>
              </a:ext>
            </a:extLst>
          </p:cNvPr>
          <p:cNvSpPr/>
          <p:nvPr/>
        </p:nvSpPr>
        <p:spPr>
          <a:xfrm>
            <a:off x="6274163" y="6406428"/>
            <a:ext cx="1576523"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FFFFFF"/>
                </a:solidFill>
                <a:effectLst/>
                <a:uLnTx/>
                <a:uFillTx/>
                <a:latin typeface="Helvetica"/>
                <a:ea typeface="+mn-ea"/>
                <a:cs typeface="Helvetica"/>
              </a:rPr>
              <a:t>info@HeadsUpGuys.org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Screen Shot 2019-06-04 at 3.06.50 PM.png">
            <a:extLst>
              <a:ext uri="{FF2B5EF4-FFF2-40B4-BE49-F238E27FC236}">
                <a16:creationId xmlns:a16="http://schemas.microsoft.com/office/drawing/2014/main" id="{503642F7-6C3A-2B4D-91FA-099D36967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394" y="6318808"/>
            <a:ext cx="1111827" cy="388378"/>
          </a:xfrm>
          <a:prstGeom prst="rect">
            <a:avLst/>
          </a:prstGeom>
        </p:spPr>
      </p:pic>
    </p:spTree>
    <p:extLst>
      <p:ext uri="{BB962C8B-B14F-4D97-AF65-F5344CB8AC3E}">
        <p14:creationId xmlns:p14="http://schemas.microsoft.com/office/powerpoint/2010/main" val="42796002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13423</TotalTime>
  <Words>4909</Words>
  <Application>Microsoft Macintosh PowerPoint</Application>
  <PresentationFormat>On-screen Show (4:3)</PresentationFormat>
  <Paragraphs>592</Paragraphs>
  <Slides>59</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59</vt:i4>
      </vt:variant>
    </vt:vector>
  </HeadingPairs>
  <TitlesOfParts>
    <vt:vector size="67" baseType="lpstr">
      <vt:lpstr>Arial</vt:lpstr>
      <vt:lpstr>Calibri</vt:lpstr>
      <vt:lpstr>Georgia</vt:lpstr>
      <vt:lpstr>Helvetica</vt:lpstr>
      <vt:lpstr>Wingdings</vt:lpstr>
      <vt:lpstr>Wingdings 2</vt:lpstr>
      <vt:lpstr>Civic</vt:lpstr>
      <vt:lpstr>Office Theme</vt:lpstr>
      <vt:lpstr>PowerPoint Presentation</vt:lpstr>
      <vt:lpstr>PowerPoint Presentation</vt:lpstr>
      <vt:lpstr>Men’s Help Seeking</vt:lpstr>
      <vt:lpstr>Reluctance to Seek Help</vt:lpstr>
      <vt:lpstr>Masculinity &amp; Help Seeking</vt:lpstr>
      <vt:lpstr>Constrictive Masculine Norms</vt:lpstr>
      <vt:lpstr>Self-Reliance</vt:lpstr>
      <vt:lpstr>Distress Concealment</vt:lpstr>
      <vt:lpstr>Not good to do the “lone ranger” thing</vt:lpstr>
      <vt:lpstr>A Terrible Consequence</vt:lpstr>
      <vt:lpstr>Mental health literacy</vt:lpstr>
      <vt:lpstr>Stigma</vt:lpstr>
      <vt:lpstr>Perceived Barriers</vt:lpstr>
      <vt:lpstr>In their own words</vt:lpstr>
      <vt:lpstr>What gets them going?</vt:lpstr>
      <vt:lpstr>Facilitators</vt:lpstr>
      <vt:lpstr>Getting Men to Take Action</vt:lpstr>
      <vt:lpstr>PowerPoint Presentation</vt:lpstr>
      <vt:lpstr>It’s a “stress” thing . . .</vt:lpstr>
      <vt:lpstr>Common “stress” issues for men</vt:lpstr>
      <vt:lpstr>Shame</vt:lpstr>
      <vt:lpstr>Loneliness</vt:lpstr>
      <vt:lpstr>Meaning/Purpose in  Life</vt:lpstr>
      <vt:lpstr>Loss and Grief</vt:lpstr>
      <vt:lpstr>Difficulties with Emotions</vt:lpstr>
      <vt:lpstr>Special considerations for men in Ukraine</vt:lpstr>
      <vt:lpstr>PowerPoint Presentation</vt:lpstr>
      <vt:lpstr>Are men really put off by therapy?</vt:lpstr>
      <vt:lpstr>Therapeutic Considerations</vt:lpstr>
      <vt:lpstr>Some basic working principles</vt:lpstr>
      <vt:lpstr>Getting Started</vt:lpstr>
      <vt:lpstr>Getting Started</vt:lpstr>
      <vt:lpstr>Address Masculine Stereotypes</vt:lpstr>
      <vt:lpstr>The good side of masculinity</vt:lpstr>
      <vt:lpstr>Pay attention to tone of voice</vt:lpstr>
      <vt:lpstr>Don’t be afraid to be direct</vt:lpstr>
      <vt:lpstr>Self-disclosure</vt:lpstr>
      <vt:lpstr>The use of metaphor</vt:lpstr>
      <vt:lpstr>On the topic of feelings . . .</vt:lpstr>
      <vt:lpstr>Normalize Emotion Expression</vt:lpstr>
      <vt:lpstr>Working with emotionally constricted men</vt:lpstr>
      <vt:lpstr>Working with emotionally constricted men</vt:lpstr>
      <vt:lpstr>Working with emotionally constricted men</vt:lpstr>
      <vt:lpstr>Working with emotionally constricted men</vt:lpstr>
      <vt:lpstr>PowerPoint Presentation</vt:lpstr>
      <vt:lpstr>Being flexible and responsive</vt:lpstr>
      <vt:lpstr>Emphasizing Personal Responsibility</vt:lpstr>
      <vt:lpstr>Building Awareness of Choice</vt:lpstr>
      <vt:lpstr>Here-and-Now Focus</vt:lpstr>
      <vt:lpstr>Body Awareness Techniques</vt:lpstr>
      <vt:lpstr>Empty Chair Technique</vt:lpstr>
      <vt:lpstr>Addressing Unfinished Business</vt:lpstr>
      <vt:lpstr>Working with Polarities</vt:lpstr>
      <vt:lpstr>Creative Expression</vt:lpstr>
      <vt:lpstr>Incorporate Meaning-Making</vt:lpstr>
      <vt:lpstr>Behavioural Activation</vt:lpstr>
      <vt:lpstr>Addressing Anger &amp; Aggression</vt:lpstr>
      <vt:lpstr>Summary</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“Stressed” Men</dc:title>
  <dc:creator>Ogrodniczuk</dc:creator>
  <cp:lastModifiedBy>Microsoft Office User</cp:lastModifiedBy>
  <cp:revision>1151</cp:revision>
  <cp:lastPrinted>2019-08-19T21:16:43Z</cp:lastPrinted>
  <dcterms:created xsi:type="dcterms:W3CDTF">2014-04-22T23:05:16Z</dcterms:created>
  <dcterms:modified xsi:type="dcterms:W3CDTF">2024-12-04T21:17:07Z</dcterms:modified>
</cp:coreProperties>
</file>